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ms-office.chartcolorstyle+xml" PartName="/ppt/charts/colors2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2.xml"/>
  <Override ContentType="application/vnd.openxmlformats-officedocument.drawingml.chart+xml" PartName="/ppt/charts/char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themeOverride+xml" PartName="/ppt/theme/themeOverride1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drawingml.chartshapes+xml" PartName="/ppt/drawings/drawing1.xml"/>
  <Override ContentType="application/vnd.ms-office.chartstyle+xml" PartName="/ppt/charts/style1.xml"/>
  <Override ContentType="application/vnd.ms-office.chartstyle+xml" PartName="/ppt/charts/style2.xml"/>
  <Override ContentType="application/vnd.openxmlformats-officedocument.presentationml.presProps+xml" PartName="/ppt/pres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6858000" cx="12192000"/>
  <p:notesSz cx="6858000" cy="9144000"/>
  <p:embeddedFontLst>
    <p:embeddedFont>
      <p:font typeface="Poppins SemiBold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8" roundtripDataSignature="AMtx7mj2N3gPUWGSh5ulMksQZVr9zSrHr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FEDDA67-7564-47C4-9815-65F4F81D579C}">
  <a:tblStyle styleId="{4FEDDA67-7564-47C4-9815-65F4F81D579C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PoppinsSemiBold-regular.fntdata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PoppinsSemiBold-italic.fntdata"/><Relationship Id="rId25" Type="http://schemas.openxmlformats.org/officeDocument/2006/relationships/font" Target="fonts/PoppinsSemiBold-bold.fntdata"/><Relationship Id="rId28" Type="http://customschemas.google.com/relationships/presentationmetadata" Target="metadata"/><Relationship Id="rId27" Type="http://schemas.openxmlformats.org/officeDocument/2006/relationships/font" Target="fonts/PoppinsSemiBold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Sheet1.xlsx"/></Relationships>
</file>

<file path=ppt/charts/_rels/chart2.xml.rels><?xml version="1.0" encoding="UTF-8" standalone="yes"?>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themeOverride" Target="../theme/themeOverride1.xml"/><Relationship Id="rId4" Type="http://schemas.openxmlformats.org/officeDocument/2006/relationships/package" Target="../embeddings/Microsoft_Excel_Sheet2.xlsx"/><Relationship Id="rId5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510026198006261E-2"/>
          <c:y val="3.7665270257907134E-2"/>
          <c:w val="0.94045293556824172"/>
          <c:h val="0.8358101193756815"/>
        </c:manualLayout>
      </c:layout>
      <c:lineChart>
        <c:grouping val="standard"/>
        <c:varyColors val="0"/>
        <c:ser>
          <c:idx val="0"/>
          <c:order val="0"/>
          <c:tx>
            <c:strRef>
              <c:f>Sheet1!$B$6</c:f>
              <c:strCache>
                <c:ptCount val="1"/>
                <c:pt idx="0">
                  <c:v># of HIV Testers</c:v>
                </c:pt>
              </c:strCache>
            </c:strRef>
          </c:tx>
          <c:spPr>
            <a:ln w="2222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diamond"/>
            <c:size val="8"/>
            <c:spPr>
              <a:solidFill>
                <a:schemeClr val="lt1"/>
              </a:solidFill>
              <a:ln w="15875">
                <a:solidFill>
                  <a:schemeClr val="accent5">
                    <a:lumMod val="50000"/>
                  </a:schemeClr>
                </a:solidFill>
                <a:round/>
              </a:ln>
              <a:effectLst/>
            </c:spPr>
          </c:marker>
          <c:dLbls>
            <c:spPr>
              <a:solidFill>
                <a:schemeClr val="accent5"/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Sheet1!$C$4:$K$5</c:f>
              <c:strCache>
                <c:ptCount val="9"/>
                <c:pt idx="0">
                  <c:v>FY16</c:v>
                </c:pt>
                <c:pt idx="1">
                  <c:v>FY17</c:v>
                </c:pt>
                <c:pt idx="2">
                  <c:v>FY18</c:v>
                </c:pt>
                <c:pt idx="3">
                  <c:v>FY19</c:v>
                </c:pt>
                <c:pt idx="4">
                  <c:v>FY20</c:v>
                </c:pt>
                <c:pt idx="5">
                  <c:v>FY21</c:v>
                </c:pt>
                <c:pt idx="6">
                  <c:v>FY22</c:v>
                </c:pt>
                <c:pt idx="7">
                  <c:v>FY23</c:v>
                </c:pt>
                <c:pt idx="8">
                  <c:v>FY24 (SAPR)</c:v>
                </c:pt>
              </c:strCache>
            </c:strRef>
          </c:cat>
          <c:val>
            <c:numRef>
              <c:f>Sheet1!$C$6:$K$6</c:f>
              <c:numCache>
                <c:formatCode>#,##0</c:formatCode>
                <c:ptCount val="9"/>
                <c:pt idx="0" formatCode="General">
                  <c:v>520</c:v>
                </c:pt>
                <c:pt idx="1">
                  <c:v>2210</c:v>
                </c:pt>
                <c:pt idx="2">
                  <c:v>2520</c:v>
                </c:pt>
                <c:pt idx="3">
                  <c:v>3265</c:v>
                </c:pt>
                <c:pt idx="4">
                  <c:v>2980</c:v>
                </c:pt>
                <c:pt idx="5">
                  <c:v>2200</c:v>
                </c:pt>
                <c:pt idx="6">
                  <c:v>2451</c:v>
                </c:pt>
                <c:pt idx="7">
                  <c:v>2763</c:v>
                </c:pt>
                <c:pt idx="8">
                  <c:v>2763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B335-47AC-BF1D-7FB279485095}"/>
            </c:ext>
          </c:extLst>
        </c:ser>
        <c:ser>
          <c:idx val="1"/>
          <c:order val="1"/>
          <c:tx>
            <c:strRef>
              <c:f>Sheet1!$B$7</c:f>
              <c:strCache>
                <c:ptCount val="1"/>
                <c:pt idx="0">
                  <c:v># of Testing Points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star"/>
            <c:size val="5"/>
            <c:spPr>
              <a:noFill/>
              <a:ln w="15875">
                <a:solidFill>
                  <a:schemeClr val="accent2"/>
                </a:solidFill>
                <a:round/>
              </a:ln>
              <a:effectLst/>
            </c:spPr>
          </c:marker>
          <c:dLbls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Sheet1!$C$4:$K$5</c:f>
              <c:strCache>
                <c:ptCount val="9"/>
                <c:pt idx="0">
                  <c:v>FY16</c:v>
                </c:pt>
                <c:pt idx="1">
                  <c:v>FY17</c:v>
                </c:pt>
                <c:pt idx="2">
                  <c:v>FY18</c:v>
                </c:pt>
                <c:pt idx="3">
                  <c:v>FY19</c:v>
                </c:pt>
                <c:pt idx="4">
                  <c:v>FY20</c:v>
                </c:pt>
                <c:pt idx="5">
                  <c:v>FY21</c:v>
                </c:pt>
                <c:pt idx="6">
                  <c:v>FY22</c:v>
                </c:pt>
                <c:pt idx="7">
                  <c:v>FY23</c:v>
                </c:pt>
                <c:pt idx="8">
                  <c:v>FY24 (SAPR)</c:v>
                </c:pt>
              </c:strCache>
            </c:strRef>
          </c:cat>
          <c:val>
            <c:numRef>
              <c:f>Sheet1!$C$7:$K$7</c:f>
              <c:numCache>
                <c:formatCode>#,##0</c:formatCode>
                <c:ptCount val="9"/>
                <c:pt idx="0" formatCode="General">
                  <c:v>278</c:v>
                </c:pt>
                <c:pt idx="1">
                  <c:v>1256</c:v>
                </c:pt>
                <c:pt idx="2">
                  <c:v>1663</c:v>
                </c:pt>
                <c:pt idx="3">
                  <c:v>2316</c:v>
                </c:pt>
                <c:pt idx="4">
                  <c:v>2563</c:v>
                </c:pt>
                <c:pt idx="5">
                  <c:v>1613</c:v>
                </c:pt>
                <c:pt idx="6">
                  <c:v>1834</c:v>
                </c:pt>
                <c:pt idx="7">
                  <c:v>1861</c:v>
                </c:pt>
                <c:pt idx="8">
                  <c:v>1872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B335-47AC-BF1D-7FB27948509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90819392"/>
        <c:axId val="1290814400"/>
      </c:lineChart>
      <c:catAx>
        <c:axId val="1290819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dk1">
                  <a:lumMod val="15000"/>
                  <a:lumOff val="85000"/>
                  <a:alpha val="51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0814400"/>
        <c:crosses val="autoZero"/>
        <c:auto val="1"/>
        <c:lblAlgn val="ctr"/>
        <c:lblOffset val="100"/>
        <c:noMultiLvlLbl val="0"/>
      </c:catAx>
      <c:valAx>
        <c:axId val="1290814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  <a:alpha val="54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0819392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Sheet1!$E$5</c:f>
              <c:strCache>
                <c:ptCount val="1"/>
                <c:pt idx="0">
                  <c:v># HIV Postive clients retested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Sheet1!$D$6:$D$15</c:f>
              <c:strCache>
                <c:ptCount val="10"/>
                <c:pt idx="0">
                  <c:v>FY 16 </c:v>
                </c:pt>
                <c:pt idx="1">
                  <c:v>FY17</c:v>
                </c:pt>
                <c:pt idx="2">
                  <c:v>FY18</c:v>
                </c:pt>
                <c:pt idx="3">
                  <c:v>FY19</c:v>
                </c:pt>
                <c:pt idx="4">
                  <c:v>FY20</c:v>
                </c:pt>
                <c:pt idx="5">
                  <c:v>FY21</c:v>
                </c:pt>
                <c:pt idx="6">
                  <c:v>FY22</c:v>
                </c:pt>
                <c:pt idx="7">
                  <c:v>FY23</c:v>
                </c:pt>
                <c:pt idx="8">
                  <c:v>FY24 (SAPR)</c:v>
                </c:pt>
                <c:pt idx="9">
                  <c:v>Total </c:v>
                </c:pt>
              </c:strCache>
            </c:strRef>
          </c:cat>
          <c:val>
            <c:numRef>
              <c:f>Sheet1!$E$6:$E$15</c:f>
              <c:numCache>
                <c:formatCode>General</c:formatCode>
                <c:ptCount val="10"/>
                <c:pt idx="0">
                  <c:v>0</c:v>
                </c:pt>
                <c:pt idx="1">
                  <c:v>2458</c:v>
                </c:pt>
                <c:pt idx="2" formatCode="_(* #,##0_);_(* \(#,##0\);_(* &quot;-&quot;??_);_(@_)">
                  <c:v>43734</c:v>
                </c:pt>
                <c:pt idx="3" formatCode="_(* #,##0_);_(* \(#,##0\);_(* &quot;-&quot;??_);_(@_)">
                  <c:v>49144</c:v>
                </c:pt>
                <c:pt idx="4" formatCode="_(* #,##0_);_(* \(#,##0\);_(* &quot;-&quot;??_);_(@_)">
                  <c:v>118726</c:v>
                </c:pt>
                <c:pt idx="5" formatCode="_(* #,##0_);_(* \(#,##0\);_(* &quot;-&quot;??_);_(@_)">
                  <c:v>204050</c:v>
                </c:pt>
                <c:pt idx="6" formatCode="_(* #,##0_);_(* \(#,##0\);_(* &quot;-&quot;??_);_(@_)">
                  <c:v>176354</c:v>
                </c:pt>
                <c:pt idx="7" formatCode="_(* #,##0_);_(* \(#,##0\);_(* &quot;-&quot;??_);_(@_)">
                  <c:v>106997</c:v>
                </c:pt>
                <c:pt idx="8" formatCode="_(* #,##0_);_(* \(#,##0\);_(* &quot;-&quot;??_);_(@_)">
                  <c:v>29482</c:v>
                </c:pt>
                <c:pt idx="9" formatCode="_(* #,##0_);_(* \(#,##0\);_(* &quot;-&quot;??_);_(@_)">
                  <c:v>730945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B2-4E9F-AC94-34A718BE5980}"/>
            </c:ext>
          </c:extLst>
        </c:ser>
        <c:ser>
          <c:idx val="1"/>
          <c:order val="1"/>
          <c:tx>
            <c:strRef>
              <c:f>Sheet1!$F$5</c:f>
              <c:strCache>
                <c:ptCount val="1"/>
                <c:pt idx="0">
                  <c:v># of HIV Clients with Concordant results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Sheet1!$D$6:$D$15</c:f>
              <c:strCache>
                <c:ptCount val="10"/>
                <c:pt idx="0">
                  <c:v>FY 16 </c:v>
                </c:pt>
                <c:pt idx="1">
                  <c:v>FY17</c:v>
                </c:pt>
                <c:pt idx="2">
                  <c:v>FY18</c:v>
                </c:pt>
                <c:pt idx="3">
                  <c:v>FY19</c:v>
                </c:pt>
                <c:pt idx="4">
                  <c:v>FY20</c:v>
                </c:pt>
                <c:pt idx="5">
                  <c:v>FY21</c:v>
                </c:pt>
                <c:pt idx="6">
                  <c:v>FY22</c:v>
                </c:pt>
                <c:pt idx="7">
                  <c:v>FY23</c:v>
                </c:pt>
                <c:pt idx="8">
                  <c:v>FY24 (SAPR)</c:v>
                </c:pt>
                <c:pt idx="9">
                  <c:v>Total </c:v>
                </c:pt>
              </c:strCache>
            </c:strRef>
          </c:cat>
          <c:val>
            <c:numRef>
              <c:f>Sheet1!$F$6:$F$15</c:f>
              <c:numCache>
                <c:formatCode>General</c:formatCode>
                <c:ptCount val="10"/>
                <c:pt idx="0">
                  <c:v>0</c:v>
                </c:pt>
                <c:pt idx="1">
                  <c:v>2450</c:v>
                </c:pt>
                <c:pt idx="2" formatCode="_(* #,##0_);_(* \(#,##0\);_(* &quot;-&quot;??_);_(@_)">
                  <c:v>43701</c:v>
                </c:pt>
                <c:pt idx="3" formatCode="_(* #,##0_);_(* \(#,##0\);_(* &quot;-&quot;??_);_(@_)">
                  <c:v>49115</c:v>
                </c:pt>
                <c:pt idx="4" formatCode="_(* #,##0_);_(* \(#,##0\);_(* &quot;-&quot;??_);_(@_)">
                  <c:v>118697</c:v>
                </c:pt>
                <c:pt idx="5" formatCode="_(* #,##0_);_(* \(#,##0\);_(* &quot;-&quot;??_);_(@_)">
                  <c:v>204012</c:v>
                </c:pt>
                <c:pt idx="6" formatCode="_(* #,##0_);_(* \(#,##0\);_(* &quot;-&quot;??_);_(@_)">
                  <c:v>176330</c:v>
                </c:pt>
                <c:pt idx="7" formatCode="_(* #,##0_);_(* \(#,##0\);_(* &quot;-&quot;??_);_(@_)">
                  <c:v>106649</c:v>
                </c:pt>
                <c:pt idx="8" formatCode="_(* #,##0_);_(* \(#,##0\);_(* &quot;-&quot;??_);_(@_)">
                  <c:v>29465</c:v>
                </c:pt>
                <c:pt idx="9" formatCode="_(* #,##0_);_(* \(#,##0\);_(* &quot;-&quot;??_);_(@_)">
                  <c:v>730419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B2-4E9F-AC94-34A718BE5980}"/>
            </c:ext>
          </c:extLst>
        </c:ser>
        <c:ser>
          <c:idx val="2"/>
          <c:order val="2"/>
          <c:tx>
            <c:strRef>
              <c:f>Sheet1!$G$5</c:f>
              <c:strCache>
                <c:ptCount val="1"/>
                <c:pt idx="0">
                  <c:v># Clients with discordant results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rgbClr val="00B050"/>
              </a:solidFill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EB2-4E9F-AC94-34A718BE5980}"/>
                </c:ext>
              </c:extLst>
            </c:dLbl>
            <c:spPr>
              <a:solidFill>
                <a:srgbClr val="808080">
                  <a:lumMod val="40000"/>
                  <a:lumOff val="60000"/>
                </a:srgbClr>
              </a:solidFill>
              <a:ln>
                <a:solidFill>
                  <a:srgbClr val="00B05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Sheet1!$D$6:$D$15</c:f>
              <c:strCache>
                <c:ptCount val="10"/>
                <c:pt idx="0">
                  <c:v>FY 16 </c:v>
                </c:pt>
                <c:pt idx="1">
                  <c:v>FY17</c:v>
                </c:pt>
                <c:pt idx="2">
                  <c:v>FY18</c:v>
                </c:pt>
                <c:pt idx="3">
                  <c:v>FY19</c:v>
                </c:pt>
                <c:pt idx="4">
                  <c:v>FY20</c:v>
                </c:pt>
                <c:pt idx="5">
                  <c:v>FY21</c:v>
                </c:pt>
                <c:pt idx="6">
                  <c:v>FY22</c:v>
                </c:pt>
                <c:pt idx="7">
                  <c:v>FY23</c:v>
                </c:pt>
                <c:pt idx="8">
                  <c:v>FY24 (SAPR)</c:v>
                </c:pt>
                <c:pt idx="9">
                  <c:v>Total </c:v>
                </c:pt>
              </c:strCache>
            </c:strRef>
          </c:cat>
          <c:val>
            <c:numRef>
              <c:f>Sheet1!$G$6:$G$15</c:f>
              <c:numCache>
                <c:formatCode>General</c:formatCode>
                <c:ptCount val="10"/>
                <c:pt idx="0">
                  <c:v>0</c:v>
                </c:pt>
                <c:pt idx="1">
                  <c:v>8</c:v>
                </c:pt>
                <c:pt idx="2">
                  <c:v>35</c:v>
                </c:pt>
                <c:pt idx="3">
                  <c:v>29</c:v>
                </c:pt>
                <c:pt idx="4">
                  <c:v>29</c:v>
                </c:pt>
                <c:pt idx="5">
                  <c:v>38</c:v>
                </c:pt>
                <c:pt idx="6">
                  <c:v>24</c:v>
                </c:pt>
                <c:pt idx="7">
                  <c:v>348</c:v>
                </c:pt>
                <c:pt idx="8">
                  <c:v>17</c:v>
                </c:pt>
                <c:pt idx="9" formatCode="_(* #,##0_);_(* \(#,##0\);_(* &quot;-&quot;??_);_(@_)">
                  <c:v>528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EB2-4E9F-AC94-34A718BE59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12897408"/>
        <c:axId val="102916688"/>
      </c:barChart>
      <c:lineChart>
        <c:grouping val="stacked"/>
        <c:varyColors val="0"/>
        <c:ser>
          <c:idx val="3"/>
          <c:order val="3"/>
          <c:tx>
            <c:strRef>
              <c:f>Sheet1!$H$5</c:f>
              <c:strCache>
                <c:ptCount val="1"/>
                <c:pt idx="0">
                  <c:v>% Clients with Concordant Result</c:v>
                </c:pt>
              </c:strCache>
            </c:strRef>
          </c:tx>
          <c:spPr>
            <a:ln w="2222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6">
                  <a:lumMod val="75000"/>
                </a:schemeClr>
              </a:solidFill>
              <a:ln w="15875">
                <a:solidFill>
                  <a:srgbClr val="00B050"/>
                </a:solidFill>
                <a:round/>
              </a:ln>
              <a:effectLst/>
            </c:spPr>
          </c:marker>
          <c:dPt>
            <c:idx val="1"/>
            <c:marker>
              <c:symbol val="circle"/>
              <c:size val="6"/>
              <c:spPr>
                <a:solidFill>
                  <a:schemeClr val="accent6">
                    <a:lumMod val="75000"/>
                  </a:schemeClr>
                </a:solidFill>
                <a:ln w="15875">
                  <a:solidFill>
                    <a:srgbClr val="00B050"/>
                  </a:solidFill>
                  <a:round/>
                </a:ln>
                <a:effectLst/>
              </c:spPr>
            </c:marker>
            <c:bubble3D val="0"/>
            <c:spPr>
              <a:ln w="22225" cap="rnd">
                <a:noFill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EEB2-4E9F-AC94-34A718BE5980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EB2-4E9F-AC94-34A718BE5980}"/>
                </c:ext>
              </c:extLst>
            </c:dLbl>
            <c:spPr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B050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ellipse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Sheet1!$D$6:$D$15</c:f>
              <c:strCache>
                <c:ptCount val="10"/>
                <c:pt idx="0">
                  <c:v>FY 16 </c:v>
                </c:pt>
                <c:pt idx="1">
                  <c:v>FY17</c:v>
                </c:pt>
                <c:pt idx="2">
                  <c:v>FY18</c:v>
                </c:pt>
                <c:pt idx="3">
                  <c:v>FY19</c:v>
                </c:pt>
                <c:pt idx="4">
                  <c:v>FY20</c:v>
                </c:pt>
                <c:pt idx="5">
                  <c:v>FY21</c:v>
                </c:pt>
                <c:pt idx="6">
                  <c:v>FY22</c:v>
                </c:pt>
                <c:pt idx="7">
                  <c:v>FY23</c:v>
                </c:pt>
                <c:pt idx="8">
                  <c:v>FY24 (SAPR)</c:v>
                </c:pt>
                <c:pt idx="9">
                  <c:v>Total </c:v>
                </c:pt>
              </c:strCache>
            </c:strRef>
          </c:cat>
          <c:val>
            <c:numRef>
              <c:f>Sheet1!$H$6:$H$15</c:f>
              <c:numCache>
                <c:formatCode>0.0%</c:formatCode>
                <c:ptCount val="10"/>
                <c:pt idx="0">
                  <c:v>0</c:v>
                </c:pt>
                <c:pt idx="1">
                  <c:v>0.99674532139951177</c:v>
                </c:pt>
                <c:pt idx="2">
                  <c:v>0.99924543833173274</c:v>
                </c:pt>
                <c:pt idx="3">
                  <c:v>0.99940989744424547</c:v>
                </c:pt>
                <c:pt idx="4">
                  <c:v>0.99975574010747437</c:v>
                </c:pt>
                <c:pt idx="5">
                  <c:v>0.99981377113452585</c:v>
                </c:pt>
                <c:pt idx="6">
                  <c:v>0.99986391008993269</c:v>
                </c:pt>
                <c:pt idx="7">
                  <c:v>0.99674757236184197</c:v>
                </c:pt>
                <c:pt idx="8">
                  <c:v>0.99942337697578187</c:v>
                </c:pt>
                <c:pt idx="9">
                  <c:v>0.99928038361299409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7-EEB2-4E9F-AC94-34A718BE59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6629311"/>
        <c:axId val="1766524479"/>
        <c:extLst/>
      </c:lineChart>
      <c:catAx>
        <c:axId val="13128974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Period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916688"/>
        <c:crosses val="autoZero"/>
        <c:auto val="1"/>
        <c:lblAlgn val="ctr"/>
        <c:lblOffset val="100"/>
        <c:noMultiLvlLbl val="0"/>
      </c:catAx>
      <c:valAx>
        <c:axId val="102916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i="0" baseline="0" dirty="0">
                    <a:effectLst/>
                  </a:rPr>
                  <a:t>Number (#) of clients  with HIV</a:t>
                </a:r>
                <a:endParaRPr lang="en-US" dirty="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2897408"/>
        <c:crosses val="autoZero"/>
        <c:crossBetween val="between"/>
      </c:valAx>
      <c:valAx>
        <c:axId val="1766524479"/>
        <c:scaling>
          <c:orientation val="minMax"/>
        </c:scaling>
        <c:delete val="0"/>
        <c:axPos val="r"/>
        <c:numFmt formatCode="0.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6629311"/>
        <c:crosses val="max"/>
        <c:crossBetween val="between"/>
      </c:valAx>
      <c:catAx>
        <c:axId val="176662931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66524479"/>
        <c:crosses val="autoZero"/>
        <c:auto val="1"/>
        <c:lblAlgn val="ctr"/>
        <c:lblOffset val="100"/>
        <c:noMultiLvlLbl val="0"/>
      </c:cat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2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4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  <a:alpha val="51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0.10551</cdr:x>
      <cdr:y>0.77755</cdr:y>
    </cdr:from>
    <cdr:to>
      <cdr:x>0.1493</cdr:x>
      <cdr:y>0.88829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FD6F3F45-677B-42AF-BFA6-2038B60FE9ED}"/>
            </a:ext>
          </a:extLst>
        </cdr:cNvPr>
        <cdr:cNvSpPr/>
      </cdr:nvSpPr>
      <cdr:spPr>
        <a:xfrm xmlns:a="http://schemas.openxmlformats.org/drawingml/2006/main">
          <a:off x="1286382" y="4110441"/>
          <a:ext cx="533884" cy="58538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3175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20"/>
          <p:cNvCxnSpPr/>
          <p:nvPr/>
        </p:nvCxnSpPr>
        <p:spPr>
          <a:xfrm rot="5400000">
            <a:off x="-2619375" y="3355975"/>
            <a:ext cx="6254750" cy="0"/>
          </a:xfrm>
          <a:prstGeom prst="straightConnector1">
            <a:avLst/>
          </a:prstGeom>
          <a:noFill/>
          <a:ln cap="flat" cmpd="sng" w="101600">
            <a:solidFill>
              <a:srgbClr val="008E4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" name="Google Shape;16;p20"/>
          <p:cNvCxnSpPr/>
          <p:nvPr/>
        </p:nvCxnSpPr>
        <p:spPr>
          <a:xfrm rot="5400000">
            <a:off x="-2323042" y="3355975"/>
            <a:ext cx="6254750" cy="0"/>
          </a:xfrm>
          <a:prstGeom prst="straightConnector1">
            <a:avLst/>
          </a:prstGeom>
          <a:noFill/>
          <a:ln cap="flat" cmpd="sng" w="101600">
            <a:solidFill>
              <a:srgbClr val="008E4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7" name="Google Shape;17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61021" y="454030"/>
            <a:ext cx="2341033" cy="167957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0"/>
          <p:cNvSpPr txBox="1"/>
          <p:nvPr>
            <p:ph type="ctrTitle"/>
          </p:nvPr>
        </p:nvSpPr>
        <p:spPr>
          <a:xfrm>
            <a:off x="1016000" y="2362200"/>
            <a:ext cx="107696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" type="subTitle"/>
          </p:nvPr>
        </p:nvSpPr>
        <p:spPr>
          <a:xfrm>
            <a:off x="1016000" y="4191000"/>
            <a:ext cx="108712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9"/>
          <p:cNvSpPr txBox="1"/>
          <p:nvPr>
            <p:ph type="title"/>
          </p:nvPr>
        </p:nvSpPr>
        <p:spPr>
          <a:xfrm>
            <a:off x="2389555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15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9"/>
          <p:cNvSpPr/>
          <p:nvPr>
            <p:ph idx="2" type="pic"/>
          </p:nvPr>
        </p:nvSpPr>
        <p:spPr>
          <a:xfrm>
            <a:off x="2389555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29"/>
          <p:cNvSpPr txBox="1"/>
          <p:nvPr>
            <p:ph idx="1" type="body"/>
          </p:nvPr>
        </p:nvSpPr>
        <p:spPr>
          <a:xfrm>
            <a:off x="2389555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10"/>
              </a:spcBef>
              <a:spcAft>
                <a:spcPts val="0"/>
              </a:spcAft>
              <a:buSzPts val="1050"/>
              <a:buFont typeface="Arial"/>
              <a:buNone/>
              <a:defRPr sz="1050"/>
            </a:lvl1pPr>
            <a:lvl2pPr indent="-228600" lvl="1" marL="9144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2pPr>
            <a:lvl3pPr indent="-228600" lvl="2" marL="1371600" algn="l">
              <a:spcBef>
                <a:spcPts val="150"/>
              </a:spcBef>
              <a:spcAft>
                <a:spcPts val="0"/>
              </a:spcAft>
              <a:buSzPts val="750"/>
              <a:buFont typeface="Arial"/>
              <a:buNone/>
              <a:defRPr sz="750"/>
            </a:lvl3pPr>
            <a:lvl4pPr indent="-228600" lvl="3" marL="18288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/>
            </a:lvl4pPr>
            <a:lvl5pPr indent="-228600" lvl="4" marL="22860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/>
            </a:lvl5pPr>
            <a:lvl6pPr indent="-228600" lvl="5" marL="27432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/>
            </a:lvl6pPr>
            <a:lvl7pPr indent="-228600" lvl="6" marL="32004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/>
            </a:lvl7pPr>
            <a:lvl8pPr indent="-228600" lvl="7" marL="3657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/>
            </a:lvl8pPr>
            <a:lvl9pPr indent="-228600" lvl="8" marL="41148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/>
            </a:lvl9pPr>
          </a:lstStyle>
          <a:p/>
        </p:txBody>
      </p:sp>
      <p:sp>
        <p:nvSpPr>
          <p:cNvPr id="57" name="Google Shape;57;p29"/>
          <p:cNvSpPr txBox="1"/>
          <p:nvPr>
            <p:ph idx="11" type="ftr"/>
          </p:nvPr>
        </p:nvSpPr>
        <p:spPr>
          <a:xfrm>
            <a:off x="711200" y="630555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/>
          <p:nvPr>
            <p:ph type="title"/>
          </p:nvPr>
        </p:nvSpPr>
        <p:spPr>
          <a:xfrm>
            <a:off x="609600" y="304800"/>
            <a:ext cx="1046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0"/>
          <p:cNvSpPr txBox="1"/>
          <p:nvPr>
            <p:ph idx="1" type="body"/>
          </p:nvPr>
        </p:nvSpPr>
        <p:spPr>
          <a:xfrm rot="5400000">
            <a:off x="3833019" y="-1577181"/>
            <a:ext cx="4525962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1" name="Google Shape;61;p30"/>
          <p:cNvSpPr txBox="1"/>
          <p:nvPr>
            <p:ph idx="11" type="ftr"/>
          </p:nvPr>
        </p:nvSpPr>
        <p:spPr>
          <a:xfrm>
            <a:off x="711200" y="630555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1"/>
          <p:cNvSpPr txBox="1"/>
          <p:nvPr>
            <p:ph type="title"/>
          </p:nvPr>
        </p:nvSpPr>
        <p:spPr>
          <a:xfrm rot="5400000">
            <a:off x="7277100" y="1866900"/>
            <a:ext cx="5867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1"/>
          <p:cNvSpPr txBox="1"/>
          <p:nvPr>
            <p:ph idx="1" type="body"/>
          </p:nvPr>
        </p:nvSpPr>
        <p:spPr>
          <a:xfrm rot="5400000">
            <a:off x="1696929" y="-782515"/>
            <a:ext cx="5867400" cy="80420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5" name="Google Shape;65;p31"/>
          <p:cNvSpPr txBox="1"/>
          <p:nvPr>
            <p:ph idx="11" type="ftr"/>
          </p:nvPr>
        </p:nvSpPr>
        <p:spPr>
          <a:xfrm>
            <a:off x="711200" y="630555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, and Content" type="txAndObj">
  <p:cSld name="TEXT_AND_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2"/>
          <p:cNvSpPr txBox="1"/>
          <p:nvPr>
            <p:ph type="title"/>
          </p:nvPr>
        </p:nvSpPr>
        <p:spPr>
          <a:xfrm>
            <a:off x="609600" y="304800"/>
            <a:ext cx="1046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2"/>
          <p:cNvSpPr txBox="1"/>
          <p:nvPr>
            <p:ph idx="1" type="body"/>
          </p:nvPr>
        </p:nvSpPr>
        <p:spPr>
          <a:xfrm>
            <a:off x="609600" y="1646238"/>
            <a:ext cx="5392616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9" name="Google Shape;69;p32"/>
          <p:cNvSpPr txBox="1"/>
          <p:nvPr>
            <p:ph idx="2" type="body"/>
          </p:nvPr>
        </p:nvSpPr>
        <p:spPr>
          <a:xfrm>
            <a:off x="6189784" y="1646238"/>
            <a:ext cx="5392616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able" type="tbl">
  <p:cSld name="TABLE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3"/>
          <p:cNvSpPr txBox="1"/>
          <p:nvPr>
            <p:ph type="title"/>
          </p:nvPr>
        </p:nvSpPr>
        <p:spPr>
          <a:xfrm>
            <a:off x="609600" y="304800"/>
            <a:ext cx="1046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3"/>
          <p:cNvSpPr txBox="1"/>
          <p:nvPr>
            <p:ph idx="11" type="ftr"/>
          </p:nvPr>
        </p:nvSpPr>
        <p:spPr>
          <a:xfrm>
            <a:off x="711200" y="630555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4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5" name="Google Shape;75;p34"/>
          <p:cNvCxnSpPr/>
          <p:nvPr/>
        </p:nvCxnSpPr>
        <p:spPr>
          <a:xfrm>
            <a:off x="842964" y="6229350"/>
            <a:ext cx="10506075" cy="0"/>
          </a:xfrm>
          <a:prstGeom prst="straightConnector1">
            <a:avLst/>
          </a:prstGeom>
          <a:noFill/>
          <a:ln cap="flat" cmpd="sng" w="9525">
            <a:solidFill>
              <a:srgbClr val="2D2C3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6" name="Google Shape;76;p34"/>
          <p:cNvSpPr/>
          <p:nvPr/>
        </p:nvSpPr>
        <p:spPr>
          <a:xfrm>
            <a:off x="842965" y="6469665"/>
            <a:ext cx="1718419" cy="138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COMPARISON PRESENTATION</a:t>
            </a:r>
            <a:endParaRPr/>
          </a:p>
        </p:txBody>
      </p:sp>
    </p:spTree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and Content">
  <p:cSld name="2_Title and Conte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5"/>
          <p:cNvSpPr txBox="1"/>
          <p:nvPr>
            <p:ph idx="10" type="dt"/>
          </p:nvPr>
        </p:nvSpPr>
        <p:spPr>
          <a:xfrm>
            <a:off x="10515601" y="6356352"/>
            <a:ext cx="79057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9" name="Google Shape;79;p35"/>
          <p:cNvSpPr txBox="1"/>
          <p:nvPr>
            <p:ph idx="11" type="ftr"/>
          </p:nvPr>
        </p:nvSpPr>
        <p:spPr>
          <a:xfrm>
            <a:off x="688145" y="6356351"/>
            <a:ext cx="7472155" cy="3651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0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50">
                <a:solidFill>
                  <a:srgbClr val="7F7F7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5"/>
          <p:cNvSpPr txBox="1"/>
          <p:nvPr>
            <p:ph idx="12" type="sldNum"/>
          </p:nvPr>
        </p:nvSpPr>
        <p:spPr>
          <a:xfrm>
            <a:off x="11306175" y="6359527"/>
            <a:ext cx="62616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1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1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1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1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1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1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1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1" sz="1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/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" name="Google Shape;81;p35"/>
          <p:cNvSpPr txBox="1"/>
          <p:nvPr>
            <p:ph type="title"/>
          </p:nvPr>
        </p:nvSpPr>
        <p:spPr>
          <a:xfrm>
            <a:off x="688147" y="619126"/>
            <a:ext cx="10815707" cy="8763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82" name="Google Shape;82;p35"/>
          <p:cNvCxnSpPr/>
          <p:nvPr/>
        </p:nvCxnSpPr>
        <p:spPr>
          <a:xfrm>
            <a:off x="688147" y="476250"/>
            <a:ext cx="559629" cy="0"/>
          </a:xfrm>
          <a:prstGeom prst="straightConnector1">
            <a:avLst/>
          </a:prstGeom>
          <a:noFill/>
          <a:ln cap="flat" cmpd="sng" w="76200">
            <a:solidFill>
              <a:srgbClr val="00206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64_Title Slide">
  <p:cSld name="164_Title Slide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layout">
  <p:cSld name="Agenda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Image slide layout">
  <p:cSld name="6_Image slide layou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8"/>
          <p:cNvSpPr/>
          <p:nvPr>
            <p:ph idx="2" type="pic"/>
          </p:nvPr>
        </p:nvSpPr>
        <p:spPr>
          <a:xfrm>
            <a:off x="528638" y="551835"/>
            <a:ext cx="5317687" cy="418553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7" name="Google Shape;87;p38"/>
          <p:cNvSpPr/>
          <p:nvPr>
            <p:ph idx="3" type="pic"/>
          </p:nvPr>
        </p:nvSpPr>
        <p:spPr>
          <a:xfrm>
            <a:off x="6345677" y="2134201"/>
            <a:ext cx="5317687" cy="4185537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1"/>
          <p:cNvSpPr txBox="1"/>
          <p:nvPr>
            <p:ph idx="11" type="ftr"/>
          </p:nvPr>
        </p:nvSpPr>
        <p:spPr>
          <a:xfrm>
            <a:off x="711200" y="630555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eal">
  <p:cSld name="3_Teal">
    <p:bg>
      <p:bgPr>
        <a:solidFill>
          <a:schemeClr val="lt1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2"/>
          <p:cNvSpPr txBox="1"/>
          <p:nvPr>
            <p:ph type="title"/>
          </p:nvPr>
        </p:nvSpPr>
        <p:spPr>
          <a:xfrm>
            <a:off x="0" y="190956"/>
            <a:ext cx="10515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804650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4" name="Google Shape;24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28116"/>
            <a:ext cx="289560" cy="868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/>
          <p:nvPr>
            <p:ph type="title"/>
          </p:nvPr>
        </p:nvSpPr>
        <p:spPr>
          <a:xfrm>
            <a:off x="609600" y="304800"/>
            <a:ext cx="1046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3"/>
          <p:cNvSpPr txBox="1"/>
          <p:nvPr>
            <p:ph idx="1" type="body"/>
          </p:nvPr>
        </p:nvSpPr>
        <p:spPr>
          <a:xfrm>
            <a:off x="609600" y="1646238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8" name="Google Shape;28;p23"/>
          <p:cNvSpPr txBox="1"/>
          <p:nvPr>
            <p:ph idx="11" type="ftr"/>
          </p:nvPr>
        </p:nvSpPr>
        <p:spPr>
          <a:xfrm>
            <a:off x="711200" y="630555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4"/>
          <p:cNvSpPr txBox="1"/>
          <p:nvPr>
            <p:ph type="title"/>
          </p:nvPr>
        </p:nvSpPr>
        <p:spPr>
          <a:xfrm>
            <a:off x="963247" y="3438526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3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4"/>
          <p:cNvSpPr txBox="1"/>
          <p:nvPr>
            <p:ph idx="1" type="body"/>
          </p:nvPr>
        </p:nvSpPr>
        <p:spPr>
          <a:xfrm>
            <a:off x="963247" y="1828824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20"/>
              </a:spcBef>
              <a:spcAft>
                <a:spcPts val="0"/>
              </a:spcAft>
              <a:buSzPts val="2100"/>
              <a:buFont typeface="Arial"/>
              <a:buNone/>
              <a:defRPr sz="2100"/>
            </a:lvl1pPr>
            <a:lvl2pPr indent="-228600" lvl="1" marL="914400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None/>
              <a:defRPr sz="1350"/>
            </a:lvl2pPr>
            <a:lvl3pPr indent="-228600" lvl="2" marL="1371600" algn="l">
              <a:spcBef>
                <a:spcPts val="240"/>
              </a:spcBef>
              <a:spcAft>
                <a:spcPts val="0"/>
              </a:spcAft>
              <a:buSzPts val="1200"/>
              <a:buFont typeface="Arial"/>
              <a:buNone/>
              <a:defRPr sz="1200"/>
            </a:lvl3pPr>
            <a:lvl4pPr indent="-228600" lvl="3" marL="18288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4pPr>
            <a:lvl5pPr indent="-228600" lvl="4" marL="22860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5pPr>
            <a:lvl6pPr indent="-228600" lvl="5" marL="27432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6pPr>
            <a:lvl7pPr indent="-228600" lvl="6" marL="32004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7pPr>
            <a:lvl8pPr indent="-228600" lvl="7" marL="3657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8pPr>
            <a:lvl9pPr indent="-228600" lvl="8" marL="41148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9pPr>
          </a:lstStyle>
          <a:p/>
        </p:txBody>
      </p:sp>
      <p:sp>
        <p:nvSpPr>
          <p:cNvPr id="32" name="Google Shape;32;p24"/>
          <p:cNvSpPr txBox="1"/>
          <p:nvPr>
            <p:ph idx="11" type="ftr"/>
          </p:nvPr>
        </p:nvSpPr>
        <p:spPr>
          <a:xfrm>
            <a:off x="711200" y="630555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5"/>
          <p:cNvSpPr txBox="1"/>
          <p:nvPr>
            <p:ph type="title"/>
          </p:nvPr>
        </p:nvSpPr>
        <p:spPr>
          <a:xfrm>
            <a:off x="609600" y="304800"/>
            <a:ext cx="1046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5"/>
          <p:cNvSpPr txBox="1"/>
          <p:nvPr>
            <p:ph idx="1" type="body"/>
          </p:nvPr>
        </p:nvSpPr>
        <p:spPr>
          <a:xfrm>
            <a:off x="609604" y="1646238"/>
            <a:ext cx="5392616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algn="l">
              <a:spcBef>
                <a:spcPts val="420"/>
              </a:spcBef>
              <a:spcAft>
                <a:spcPts val="0"/>
              </a:spcAft>
              <a:buSzPts val="2100"/>
              <a:buFont typeface="Arial"/>
              <a:buChar char="•"/>
              <a:defRPr sz="21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3pPr>
            <a:lvl4pPr indent="-314325" lvl="3" marL="18288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–"/>
              <a:defRPr sz="1350"/>
            </a:lvl4pPr>
            <a:lvl5pPr indent="-314325" lvl="4" marL="22860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sz="1350"/>
            </a:lvl5pPr>
            <a:lvl6pPr indent="-314325" lvl="5" marL="2743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sz="1350"/>
            </a:lvl6pPr>
            <a:lvl7pPr indent="-314325" lvl="6" marL="32004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sz="1350"/>
            </a:lvl7pPr>
            <a:lvl8pPr indent="-314325" lvl="7" marL="3657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sz="1350"/>
            </a:lvl8pPr>
            <a:lvl9pPr indent="-314325" lvl="8" marL="41148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sz="1350"/>
            </a:lvl9pPr>
          </a:lstStyle>
          <a:p/>
        </p:txBody>
      </p:sp>
      <p:sp>
        <p:nvSpPr>
          <p:cNvPr id="36" name="Google Shape;36;p25"/>
          <p:cNvSpPr txBox="1"/>
          <p:nvPr>
            <p:ph idx="2" type="body"/>
          </p:nvPr>
        </p:nvSpPr>
        <p:spPr>
          <a:xfrm>
            <a:off x="6189784" y="1646238"/>
            <a:ext cx="5392616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61950" lvl="0" marL="457200" algn="l">
              <a:spcBef>
                <a:spcPts val="420"/>
              </a:spcBef>
              <a:spcAft>
                <a:spcPts val="0"/>
              </a:spcAft>
              <a:buSzPts val="2100"/>
              <a:buFont typeface="Arial"/>
              <a:buChar char="•"/>
              <a:defRPr sz="2100"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2pPr>
            <a:lvl3pPr indent="-323850" lvl="2" marL="137160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3pPr>
            <a:lvl4pPr indent="-314325" lvl="3" marL="18288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–"/>
              <a:defRPr sz="1350"/>
            </a:lvl4pPr>
            <a:lvl5pPr indent="-314325" lvl="4" marL="22860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sz="1350"/>
            </a:lvl5pPr>
            <a:lvl6pPr indent="-314325" lvl="5" marL="2743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sz="1350"/>
            </a:lvl6pPr>
            <a:lvl7pPr indent="-314325" lvl="6" marL="32004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sz="1350"/>
            </a:lvl7pPr>
            <a:lvl8pPr indent="-314325" lvl="7" marL="3657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sz="1350"/>
            </a:lvl8pPr>
            <a:lvl9pPr indent="-314325" lvl="8" marL="41148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»"/>
              <a:defRPr sz="1350"/>
            </a:lvl9pPr>
          </a:lstStyle>
          <a:p/>
        </p:txBody>
      </p:sp>
      <p:sp>
        <p:nvSpPr>
          <p:cNvPr id="37" name="Google Shape;37;p25"/>
          <p:cNvSpPr txBox="1"/>
          <p:nvPr>
            <p:ph idx="11" type="ftr"/>
          </p:nvPr>
        </p:nvSpPr>
        <p:spPr>
          <a:xfrm>
            <a:off x="711200" y="630555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6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6"/>
          <p:cNvSpPr txBox="1"/>
          <p:nvPr>
            <p:ph idx="1" type="body"/>
          </p:nvPr>
        </p:nvSpPr>
        <p:spPr>
          <a:xfrm>
            <a:off x="609601" y="1535113"/>
            <a:ext cx="538675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None/>
              <a:defRPr b="1" sz="1500"/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None/>
              <a:defRPr b="1" sz="1350"/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5pPr>
            <a:lvl6pPr indent="-2286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6pPr>
            <a:lvl7pPr indent="-2286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7pPr>
            <a:lvl8pPr indent="-2286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8pPr>
            <a:lvl9pPr indent="-2286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9pPr>
          </a:lstStyle>
          <a:p/>
        </p:txBody>
      </p:sp>
      <p:sp>
        <p:nvSpPr>
          <p:cNvPr id="41" name="Google Shape;41;p26"/>
          <p:cNvSpPr txBox="1"/>
          <p:nvPr>
            <p:ph idx="2" type="body"/>
          </p:nvPr>
        </p:nvSpPr>
        <p:spPr>
          <a:xfrm>
            <a:off x="609601" y="2174875"/>
            <a:ext cx="538675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indent="-314325" lvl="2" marL="1371600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indent="-3048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/>
            </a:lvl4pPr>
            <a:lvl5pPr indent="-3048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5pPr>
            <a:lvl6pPr indent="-3048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9pPr>
          </a:lstStyle>
          <a:p/>
        </p:txBody>
      </p:sp>
      <p:sp>
        <p:nvSpPr>
          <p:cNvPr id="42" name="Google Shape;42;p26"/>
          <p:cNvSpPr txBox="1"/>
          <p:nvPr>
            <p:ph idx="3" type="body"/>
          </p:nvPr>
        </p:nvSpPr>
        <p:spPr>
          <a:xfrm>
            <a:off x="6193707" y="1535113"/>
            <a:ext cx="538870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None/>
              <a:defRPr b="1" sz="1500"/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None/>
              <a:defRPr b="1" sz="1350"/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5pPr>
            <a:lvl6pPr indent="-2286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6pPr>
            <a:lvl7pPr indent="-2286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7pPr>
            <a:lvl8pPr indent="-2286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8pPr>
            <a:lvl9pPr indent="-2286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9pPr>
          </a:lstStyle>
          <a:p/>
        </p:txBody>
      </p:sp>
      <p:sp>
        <p:nvSpPr>
          <p:cNvPr id="43" name="Google Shape;43;p26"/>
          <p:cNvSpPr txBox="1"/>
          <p:nvPr>
            <p:ph idx="4" type="body"/>
          </p:nvPr>
        </p:nvSpPr>
        <p:spPr>
          <a:xfrm>
            <a:off x="6193707" y="2174875"/>
            <a:ext cx="538870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1pPr>
            <a:lvl2pPr indent="-323850" lvl="1" marL="914400" algn="l">
              <a:spcBef>
                <a:spcPts val="300"/>
              </a:spcBef>
              <a:spcAft>
                <a:spcPts val="0"/>
              </a:spcAft>
              <a:buSzPts val="1500"/>
              <a:buFont typeface="Arial"/>
              <a:buChar char="•"/>
              <a:defRPr sz="1500"/>
            </a:lvl2pPr>
            <a:lvl3pPr indent="-314325" lvl="2" marL="1371600" algn="l">
              <a:spcBef>
                <a:spcPts val="270"/>
              </a:spcBef>
              <a:spcAft>
                <a:spcPts val="0"/>
              </a:spcAft>
              <a:buSzPts val="1350"/>
              <a:buFont typeface="Arial"/>
              <a:buChar char="•"/>
              <a:defRPr sz="1350"/>
            </a:lvl3pPr>
            <a:lvl4pPr indent="-3048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–"/>
              <a:defRPr sz="1200"/>
            </a:lvl4pPr>
            <a:lvl5pPr indent="-3048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5pPr>
            <a:lvl6pPr indent="-304800" lvl="5" marL="2743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6pPr>
            <a:lvl7pPr indent="-304800" lvl="6" marL="3200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7pPr>
            <a:lvl8pPr indent="-304800" lvl="7" marL="3657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8pPr>
            <a:lvl9pPr indent="-304800" lvl="8" marL="4114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»"/>
              <a:defRPr sz="1200"/>
            </a:lvl9pPr>
          </a:lstStyle>
          <a:p/>
        </p:txBody>
      </p:sp>
      <p:sp>
        <p:nvSpPr>
          <p:cNvPr id="44" name="Google Shape;44;p26"/>
          <p:cNvSpPr txBox="1"/>
          <p:nvPr>
            <p:ph idx="11" type="ftr"/>
          </p:nvPr>
        </p:nvSpPr>
        <p:spPr>
          <a:xfrm>
            <a:off x="711200" y="630555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/>
          <p:nvPr>
            <p:ph type="title"/>
          </p:nvPr>
        </p:nvSpPr>
        <p:spPr>
          <a:xfrm>
            <a:off x="609600" y="304800"/>
            <a:ext cx="1046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7"/>
          <p:cNvSpPr txBox="1"/>
          <p:nvPr>
            <p:ph idx="11" type="ftr"/>
          </p:nvPr>
        </p:nvSpPr>
        <p:spPr>
          <a:xfrm>
            <a:off x="711200" y="630555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8"/>
          <p:cNvSpPr txBox="1"/>
          <p:nvPr>
            <p:ph type="title"/>
          </p:nvPr>
        </p:nvSpPr>
        <p:spPr>
          <a:xfrm>
            <a:off x="609613" y="273050"/>
            <a:ext cx="4011247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15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28"/>
          <p:cNvSpPr txBox="1"/>
          <p:nvPr>
            <p:ph idx="1" type="body"/>
          </p:nvPr>
        </p:nvSpPr>
        <p:spPr>
          <a:xfrm>
            <a:off x="4767384" y="273074"/>
            <a:ext cx="6815016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1pPr>
            <a:lvl2pPr indent="-361950" lvl="1" marL="914400" algn="l">
              <a:spcBef>
                <a:spcPts val="420"/>
              </a:spcBef>
              <a:spcAft>
                <a:spcPts val="0"/>
              </a:spcAft>
              <a:buSzPts val="2100"/>
              <a:buFont typeface="Arial"/>
              <a:buChar char="•"/>
              <a:defRPr sz="21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2385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/>
            </a:lvl4pPr>
            <a:lvl5pPr indent="-32385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5pPr>
            <a:lvl6pPr indent="-323850" lvl="5" marL="2743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6pPr>
            <a:lvl7pPr indent="-323850" lvl="6" marL="3200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7pPr>
            <a:lvl8pPr indent="-323850" lvl="7" marL="36576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8pPr>
            <a:lvl9pPr indent="-323850" lvl="8" marL="4114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9pPr>
          </a:lstStyle>
          <a:p/>
        </p:txBody>
      </p:sp>
      <p:sp>
        <p:nvSpPr>
          <p:cNvPr id="51" name="Google Shape;51;p28"/>
          <p:cNvSpPr txBox="1"/>
          <p:nvPr>
            <p:ph idx="2" type="body"/>
          </p:nvPr>
        </p:nvSpPr>
        <p:spPr>
          <a:xfrm>
            <a:off x="609613" y="1435103"/>
            <a:ext cx="4011247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10"/>
              </a:spcBef>
              <a:spcAft>
                <a:spcPts val="0"/>
              </a:spcAft>
              <a:buSzPts val="1050"/>
              <a:buFont typeface="Arial"/>
              <a:buNone/>
              <a:defRPr sz="1050"/>
            </a:lvl1pPr>
            <a:lvl2pPr indent="-228600" lvl="1" marL="9144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2pPr>
            <a:lvl3pPr indent="-228600" lvl="2" marL="1371600" algn="l">
              <a:spcBef>
                <a:spcPts val="150"/>
              </a:spcBef>
              <a:spcAft>
                <a:spcPts val="0"/>
              </a:spcAft>
              <a:buSzPts val="750"/>
              <a:buFont typeface="Arial"/>
              <a:buNone/>
              <a:defRPr sz="750"/>
            </a:lvl3pPr>
            <a:lvl4pPr indent="-228600" lvl="3" marL="18288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/>
            </a:lvl4pPr>
            <a:lvl5pPr indent="-228600" lvl="4" marL="22860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/>
            </a:lvl5pPr>
            <a:lvl6pPr indent="-228600" lvl="5" marL="27432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/>
            </a:lvl6pPr>
            <a:lvl7pPr indent="-228600" lvl="6" marL="32004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/>
            </a:lvl7pPr>
            <a:lvl8pPr indent="-228600" lvl="7" marL="3657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/>
            </a:lvl8pPr>
            <a:lvl9pPr indent="-228600" lvl="8" marL="41148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None/>
              <a:defRPr sz="675"/>
            </a:lvl9pPr>
          </a:lstStyle>
          <a:p/>
        </p:txBody>
      </p:sp>
      <p:sp>
        <p:nvSpPr>
          <p:cNvPr id="52" name="Google Shape;52;p28"/>
          <p:cNvSpPr txBox="1"/>
          <p:nvPr>
            <p:ph idx="11" type="ftr"/>
          </p:nvPr>
        </p:nvSpPr>
        <p:spPr>
          <a:xfrm>
            <a:off x="711200" y="630555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19" Type="http://schemas.openxmlformats.org/officeDocument/2006/relationships/slideLayout" Target="../slideLayouts/slideLayout18.xml"/><Relationship Id="rId6" Type="http://schemas.openxmlformats.org/officeDocument/2006/relationships/slideLayout" Target="../slideLayouts/slideLayout5.xml"/><Relationship Id="rId18" Type="http://schemas.openxmlformats.org/officeDocument/2006/relationships/slideLayout" Target="../slideLayouts/slideLayout17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/>
          <p:nvPr>
            <p:ph type="title"/>
          </p:nvPr>
        </p:nvSpPr>
        <p:spPr>
          <a:xfrm>
            <a:off x="609600" y="304800"/>
            <a:ext cx="10464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9"/>
          <p:cNvSpPr txBox="1"/>
          <p:nvPr>
            <p:ph idx="1" type="body"/>
          </p:nvPr>
        </p:nvSpPr>
        <p:spPr>
          <a:xfrm>
            <a:off x="609600" y="1646238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spcBef>
                <a:spcPts val="48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spcBef>
                <a:spcPts val="420"/>
              </a:spcBef>
              <a:spcAft>
                <a:spcPts val="0"/>
              </a:spcAft>
              <a:buClr>
                <a:srgbClr val="008E40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23850" lvl="4" marL="22860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23850" lvl="5" marL="2743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9"/>
          <p:cNvSpPr/>
          <p:nvPr/>
        </p:nvSpPr>
        <p:spPr>
          <a:xfrm>
            <a:off x="609600" y="6381750"/>
            <a:ext cx="50800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19"/>
          <p:cNvSpPr/>
          <p:nvPr/>
        </p:nvSpPr>
        <p:spPr>
          <a:xfrm>
            <a:off x="8636000" y="6324600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" name="Google Shape;10;p19"/>
          <p:cNvCxnSpPr/>
          <p:nvPr/>
        </p:nvCxnSpPr>
        <p:spPr>
          <a:xfrm>
            <a:off x="609600" y="1509713"/>
            <a:ext cx="10972800" cy="0"/>
          </a:xfrm>
          <a:prstGeom prst="straightConnector1">
            <a:avLst/>
          </a:prstGeom>
          <a:noFill/>
          <a:ln cap="flat" cmpd="sng" w="63500">
            <a:solidFill>
              <a:srgbClr val="008E4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" name="Google Shape;11;p19"/>
          <p:cNvCxnSpPr/>
          <p:nvPr/>
        </p:nvCxnSpPr>
        <p:spPr>
          <a:xfrm>
            <a:off x="609600" y="1385888"/>
            <a:ext cx="10972800" cy="0"/>
          </a:xfrm>
          <a:prstGeom prst="straightConnector1">
            <a:avLst/>
          </a:prstGeom>
          <a:noFill/>
          <a:ln cap="flat" cmpd="sng" w="63500">
            <a:solidFill>
              <a:srgbClr val="008E4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" name="Google Shape;12;p19"/>
          <p:cNvSpPr txBox="1"/>
          <p:nvPr>
            <p:ph idx="11" type="ftr"/>
          </p:nvPr>
        </p:nvSpPr>
        <p:spPr>
          <a:xfrm>
            <a:off x="711200" y="6305550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" name="Google Shape;13;p1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1108269" y="79380"/>
            <a:ext cx="948267" cy="68262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transition spd="slow">
    <p:push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22.png"/><Relationship Id="rId5" Type="http://schemas.openxmlformats.org/officeDocument/2006/relationships/image" Target="../media/image2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1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2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hyperlink" Target="https://nigeria.opendataforafrica.org/bapijf/total-population" TargetMode="External"/><Relationship Id="rId5" Type="http://schemas.openxmlformats.org/officeDocument/2006/relationships/hyperlink" Target="https://data.worldbank.org/indicator/SP.POP.TOTL?end=2022&amp;locations=NG&amp;name_desc=true&amp;start=2022&amp;view=map" TargetMode="External"/><Relationship Id="rId6" Type="http://schemas.openxmlformats.org/officeDocument/2006/relationships/hyperlink" Target="https://data.worldbank.org/indicator/SP.POP.TOTL?end=2022&amp;locations=NG&amp;name_desc=true&amp;start=2022&amp;view=map" TargetMode="External"/><Relationship Id="rId7" Type="http://schemas.openxmlformats.org/officeDocument/2006/relationships/hyperlink" Target="https://naca.gov.ng/nigeria-prevalence-rate/" TargetMode="External"/><Relationship Id="rId8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Relationship Id="rId4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 txBox="1"/>
          <p:nvPr>
            <p:ph type="ctrTitle"/>
          </p:nvPr>
        </p:nvSpPr>
        <p:spPr>
          <a:xfrm>
            <a:off x="1184819" y="2372679"/>
            <a:ext cx="8496789" cy="15700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  <a:t>HIV Testing Strategy: </a:t>
            </a:r>
            <a:br>
              <a:rPr lang="en-US" sz="32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i="1" lang="en-US" sz="3200">
                <a:latin typeface="Times New Roman"/>
                <a:ea typeface="Times New Roman"/>
                <a:cs typeface="Times New Roman"/>
                <a:sym typeface="Times New Roman"/>
              </a:rPr>
              <a:t>The Nigerian Experience - Expanding Access and Quality  </a:t>
            </a:r>
            <a:endParaRPr i="1"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" name="Google Shape;93;p1"/>
          <p:cNvSpPr txBox="1"/>
          <p:nvPr>
            <p:ph idx="1" type="subTitle"/>
          </p:nvPr>
        </p:nvSpPr>
        <p:spPr>
          <a:xfrm>
            <a:off x="827077" y="4307682"/>
            <a:ext cx="8854531" cy="10972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100000"/>
              <a:buFont typeface="Arial"/>
              <a:buNone/>
            </a:pPr>
            <a:r>
              <a:t/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444"/>
              </a:spcBef>
              <a:spcAft>
                <a:spcPts val="0"/>
              </a:spcAft>
              <a:buSzPct val="100000"/>
              <a:buFont typeface="Times New Roman"/>
              <a:buNone/>
            </a:pPr>
            <a:r>
              <a:rPr b="1" lang="en-US">
                <a:latin typeface="Times New Roman"/>
                <a:ea typeface="Times New Roman"/>
                <a:cs typeface="Times New Roman"/>
                <a:sym typeface="Times New Roman"/>
              </a:rPr>
              <a:t>At The RTCQI African Regional Best Practice Workshop, Cape Town South Africa </a:t>
            </a:r>
            <a:endParaRPr/>
          </a:p>
        </p:txBody>
      </p:sp>
      <p:sp>
        <p:nvSpPr>
          <p:cNvPr id="94" name="Google Shape;94;p1"/>
          <p:cNvSpPr txBox="1"/>
          <p:nvPr/>
        </p:nvSpPr>
        <p:spPr>
          <a:xfrm>
            <a:off x="982799" y="5830381"/>
            <a:ext cx="644215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Date: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June 3-7, 2024 </a:t>
            </a:r>
            <a:endParaRPr/>
          </a:p>
        </p:txBody>
      </p:sp>
      <p:pic>
        <p:nvPicPr>
          <p:cNvPr id="95" name="Google Shape;9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96223" y="170"/>
            <a:ext cx="2508040" cy="2460718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4">
            <a:alphaModFix/>
          </a:blip>
          <a:srcRect b="1" l="0" r="0" t="45914"/>
          <a:stretch/>
        </p:blipFill>
        <p:spPr>
          <a:xfrm>
            <a:off x="9416878" y="2532963"/>
            <a:ext cx="2543010" cy="1234026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41564" y="4376341"/>
            <a:ext cx="2418324" cy="2057112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"/>
          <p:cNvSpPr txBox="1"/>
          <p:nvPr/>
        </p:nvSpPr>
        <p:spPr>
          <a:xfrm>
            <a:off x="157163" y="521864"/>
            <a:ext cx="1166336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100"/>
              <a:buFont typeface="Arial"/>
              <a:buNone/>
            </a:pPr>
            <a:r>
              <a:rPr b="1" lang="en-US" sz="31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Performance Monitoring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</a:pPr>
            <a:r>
              <a:t/>
            </a:r>
            <a:endParaRPr b="1" sz="31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5" name="Google Shape;22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54183" y="1587313"/>
            <a:ext cx="5074316" cy="5144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0"/>
          <p:cNvPicPr preferRelativeResize="0"/>
          <p:nvPr/>
        </p:nvPicPr>
        <p:blipFill rotWithShape="1">
          <a:blip r:embed="rId4">
            <a:alphaModFix/>
          </a:blip>
          <a:srcRect b="1694" l="27121" r="31258" t="19787"/>
          <a:stretch/>
        </p:blipFill>
        <p:spPr>
          <a:xfrm>
            <a:off x="462286" y="1641671"/>
            <a:ext cx="5074316" cy="5035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1"/>
          <p:cNvSpPr txBox="1"/>
          <p:nvPr/>
        </p:nvSpPr>
        <p:spPr>
          <a:xfrm>
            <a:off x="157163" y="521864"/>
            <a:ext cx="1166336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100"/>
              <a:buFont typeface="Arial"/>
              <a:buNone/>
            </a:pPr>
            <a:r>
              <a:rPr b="1" lang="en-US" sz="31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2020 Nigerian HIV Rapid Testing Algorithm Evaluation</a:t>
            </a:r>
            <a:endParaRPr/>
          </a:p>
        </p:txBody>
      </p:sp>
      <p:pic>
        <p:nvPicPr>
          <p:cNvPr id="232" name="Google Shape;232;p11"/>
          <p:cNvPicPr preferRelativeResize="0"/>
          <p:nvPr/>
        </p:nvPicPr>
        <p:blipFill rotWithShape="1">
          <a:blip r:embed="rId3">
            <a:alphaModFix/>
          </a:blip>
          <a:srcRect b="2863" l="0" r="2259" t="0"/>
          <a:stretch/>
        </p:blipFill>
        <p:spPr>
          <a:xfrm>
            <a:off x="7842326" y="1568242"/>
            <a:ext cx="4295604" cy="517365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1"/>
          <p:cNvSpPr/>
          <p:nvPr/>
        </p:nvSpPr>
        <p:spPr>
          <a:xfrm>
            <a:off x="54071" y="1535924"/>
            <a:ext cx="8072437" cy="40979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WHO recommended sensitivity, PPV, and NPV ≥ 99% and specificity ≥ 98%. 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Overall performance of Nigeria national algorithm was found to be consistent with the WHO recommendations.  </a:t>
            </a:r>
            <a:endParaRPr/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✔"/>
            </a:pPr>
            <a:r>
              <a:rPr b="0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Sensitivity: </a:t>
            </a:r>
            <a:r>
              <a:rPr b="1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99.2%</a:t>
            </a:r>
            <a:r>
              <a:rPr b="0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/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✔"/>
            </a:pPr>
            <a:r>
              <a:rPr b="0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Specificity: </a:t>
            </a:r>
            <a:r>
              <a:rPr b="1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99.4%</a:t>
            </a:r>
            <a:r>
              <a:rPr b="0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endParaRPr/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✔"/>
            </a:pPr>
            <a:r>
              <a:rPr b="0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Positive Predictive Value (PPV): </a:t>
            </a:r>
            <a:r>
              <a:rPr b="1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99.0%</a:t>
            </a:r>
            <a:endParaRPr b="0" i="0" sz="20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✔"/>
            </a:pPr>
            <a:r>
              <a:rPr b="0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Negative Predictive Value (NPV): </a:t>
            </a:r>
            <a:r>
              <a:rPr b="1" i="0" lang="en-US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99.5%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"/>
          <p:cNvSpPr txBox="1"/>
          <p:nvPr/>
        </p:nvSpPr>
        <p:spPr>
          <a:xfrm>
            <a:off x="204788" y="655214"/>
            <a:ext cx="1101958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Arial"/>
              <a:buNone/>
            </a:pP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Supply Management of HIV Test Kits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sz="18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9" name="Google Shape;239;p12"/>
          <p:cNvGrpSpPr/>
          <p:nvPr/>
        </p:nvGrpSpPr>
        <p:grpSpPr>
          <a:xfrm>
            <a:off x="120367" y="2609746"/>
            <a:ext cx="11953998" cy="3734376"/>
            <a:chOff x="2733" y="758736"/>
            <a:chExt cx="11953998" cy="3734376"/>
          </a:xfrm>
        </p:grpSpPr>
        <p:sp>
          <p:nvSpPr>
            <p:cNvPr id="240" name="Google Shape;240;p12"/>
            <p:cNvSpPr/>
            <p:nvPr/>
          </p:nvSpPr>
          <p:spPr>
            <a:xfrm>
              <a:off x="2733" y="1938851"/>
              <a:ext cx="1434602" cy="1183246"/>
            </a:xfrm>
            <a:prstGeom prst="roundRect">
              <a:avLst>
                <a:gd fmla="val 10000" name="adj"/>
              </a:avLst>
            </a:prstGeom>
            <a:solidFill>
              <a:srgbClr val="F7CAAC">
                <a:alpha val="89803"/>
              </a:srgbClr>
            </a:solidFill>
            <a:ln cap="flat" cmpd="sng" w="127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12"/>
            <p:cNvSpPr txBox="1"/>
            <p:nvPr/>
          </p:nvSpPr>
          <p:spPr>
            <a:xfrm>
              <a:off x="29963" y="1966081"/>
              <a:ext cx="1380142" cy="8752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3825" lIns="123825" spcFirstLastPara="1" rIns="123825" wrap="square" tIns="12382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Char char="•"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Health Facility and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Community Testing</a:t>
              </a:r>
              <a:endParaRPr/>
            </a:p>
          </p:txBody>
        </p:sp>
        <p:sp>
          <p:nvSpPr>
            <p:cNvPr id="242" name="Google Shape;242;p12"/>
            <p:cNvSpPr/>
            <p:nvPr/>
          </p:nvSpPr>
          <p:spPr>
            <a:xfrm>
              <a:off x="365434" y="1675936"/>
              <a:ext cx="2576050" cy="2576050"/>
            </a:xfrm>
            <a:custGeom>
              <a:rect b="b" l="l" r="r" t="t"/>
              <a:pathLst>
                <a:path extrusionOk="0" h="120000" w="120000">
                  <a:moveTo>
                    <a:pt x="10380" y="88179"/>
                  </a:moveTo>
                  <a:lnTo>
                    <a:pt x="14211" y="86003"/>
                  </a:lnTo>
                  <a:lnTo>
                    <a:pt x="14211" y="86003"/>
                  </a:lnTo>
                  <a:cubicBezTo>
                    <a:pt x="22925" y="101349"/>
                    <a:pt x="38747" y="111309"/>
                    <a:pt x="56352" y="112531"/>
                  </a:cubicBezTo>
                  <a:cubicBezTo>
                    <a:pt x="73957" y="113754"/>
                    <a:pt x="91004" y="106076"/>
                    <a:pt x="101756" y="92082"/>
                  </a:cubicBezTo>
                  <a:lnTo>
                    <a:pt x="99220" y="90642"/>
                  </a:lnTo>
                  <a:lnTo>
                    <a:pt x="107705" y="87091"/>
                  </a:lnTo>
                  <a:lnTo>
                    <a:pt x="108158" y="95718"/>
                  </a:lnTo>
                  <a:lnTo>
                    <a:pt x="105621" y="94277"/>
                  </a:lnTo>
                  <a:cubicBezTo>
                    <a:pt x="94068" y="109653"/>
                    <a:pt x="75547" y="118175"/>
                    <a:pt x="56354" y="116946"/>
                  </a:cubicBezTo>
                  <a:cubicBezTo>
                    <a:pt x="37160" y="115717"/>
                    <a:pt x="19877" y="104903"/>
                    <a:pt x="10380" y="88179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12"/>
            <p:cNvSpPr/>
            <p:nvPr/>
          </p:nvSpPr>
          <p:spPr>
            <a:xfrm>
              <a:off x="141183" y="3047221"/>
              <a:ext cx="2001161" cy="613724"/>
            </a:xfrm>
            <a:prstGeom prst="roundRect">
              <a:avLst>
                <a:gd fmla="val 10000" name="adj"/>
              </a:avLst>
            </a:prstGeom>
            <a:solidFill>
              <a:srgbClr val="FFC000"/>
            </a:solidFill>
            <a:ln cap="flat" cmpd="sng" w="127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12"/>
            <p:cNvSpPr txBox="1"/>
            <p:nvPr/>
          </p:nvSpPr>
          <p:spPr>
            <a:xfrm>
              <a:off x="159158" y="3065196"/>
              <a:ext cx="1965211" cy="5777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b="1"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HIV Testing Register (Integrated) </a:t>
              </a:r>
              <a:endParaRPr/>
            </a:p>
          </p:txBody>
        </p:sp>
        <p:sp>
          <p:nvSpPr>
            <p:cNvPr id="245" name="Google Shape;245;p12"/>
            <p:cNvSpPr/>
            <p:nvPr/>
          </p:nvSpPr>
          <p:spPr>
            <a:xfrm>
              <a:off x="2354194" y="2201653"/>
              <a:ext cx="2446283" cy="1472195"/>
            </a:xfrm>
            <a:prstGeom prst="roundRect">
              <a:avLst>
                <a:gd fmla="val 10000" name="adj"/>
              </a:avLst>
            </a:prstGeom>
            <a:solidFill>
              <a:srgbClr val="F4B081"/>
            </a:solidFill>
            <a:ln cap="flat" cmpd="sng" w="12700">
              <a:solidFill>
                <a:srgbClr val="92D05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12"/>
            <p:cNvSpPr txBox="1"/>
            <p:nvPr/>
          </p:nvSpPr>
          <p:spPr>
            <a:xfrm>
              <a:off x="2388073" y="2551002"/>
              <a:ext cx="2378525" cy="108896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3825" lIns="123825" spcFirstLastPara="1" rIns="123825" wrap="square" tIns="12382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b="1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Manually</a:t>
              </a: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captures: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Char char="•"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Receipt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Char char="•"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Utilization 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Char char="•"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Adjustment </a:t>
              </a:r>
              <a:endParaRPr/>
            </a:p>
          </p:txBody>
        </p:sp>
        <p:sp>
          <p:nvSpPr>
            <p:cNvPr id="247" name="Google Shape;247;p12"/>
            <p:cNvSpPr/>
            <p:nvPr/>
          </p:nvSpPr>
          <p:spPr>
            <a:xfrm>
              <a:off x="3091933" y="996008"/>
              <a:ext cx="3092857" cy="3092857"/>
            </a:xfrm>
            <a:custGeom>
              <a:rect b="b" l="l" r="r" t="t"/>
              <a:pathLst>
                <a:path extrusionOk="0" h="120000" w="120000">
                  <a:moveTo>
                    <a:pt x="10127" y="31678"/>
                  </a:moveTo>
                  <a:lnTo>
                    <a:pt x="10127" y="31678"/>
                  </a:lnTo>
                  <a:cubicBezTo>
                    <a:pt x="19739" y="14752"/>
                    <a:pt x="37279" y="3856"/>
                    <a:pt x="56712" y="2740"/>
                  </a:cubicBezTo>
                  <a:cubicBezTo>
                    <a:pt x="76145" y="1624"/>
                    <a:pt x="94817" y="10441"/>
                    <a:pt x="106303" y="26155"/>
                  </a:cubicBezTo>
                  <a:lnTo>
                    <a:pt x="108592" y="24855"/>
                  </a:lnTo>
                  <a:lnTo>
                    <a:pt x="108147" y="32658"/>
                  </a:lnTo>
                  <a:lnTo>
                    <a:pt x="100539" y="29428"/>
                  </a:lnTo>
                  <a:lnTo>
                    <a:pt x="102827" y="28129"/>
                  </a:lnTo>
                  <a:lnTo>
                    <a:pt x="102827" y="28129"/>
                  </a:lnTo>
                  <a:cubicBezTo>
                    <a:pt x="92059" y="13660"/>
                    <a:pt x="74713" y="5606"/>
                    <a:pt x="56711" y="6717"/>
                  </a:cubicBezTo>
                  <a:cubicBezTo>
                    <a:pt x="38709" y="7828"/>
                    <a:pt x="22485" y="17954"/>
                    <a:pt x="13579" y="33638"/>
                  </a:cubicBezTo>
                  <a:close/>
                </a:path>
              </a:pathLst>
            </a:custGeom>
            <a:solidFill>
              <a:srgbClr val="7F6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12"/>
            <p:cNvSpPr/>
            <p:nvPr/>
          </p:nvSpPr>
          <p:spPr>
            <a:xfrm>
              <a:off x="2443886" y="1615750"/>
              <a:ext cx="1674544" cy="732433"/>
            </a:xfrm>
            <a:prstGeom prst="roundRect">
              <a:avLst>
                <a:gd fmla="val 10000" name="adj"/>
              </a:avLst>
            </a:prstGeom>
            <a:solidFill>
              <a:srgbClr val="C55A11"/>
            </a:solidFill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12"/>
            <p:cNvSpPr txBox="1"/>
            <p:nvPr/>
          </p:nvSpPr>
          <p:spPr>
            <a:xfrm>
              <a:off x="2465338" y="1637202"/>
              <a:ext cx="1631640" cy="6895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alibri"/>
                <a:buNone/>
              </a:pPr>
              <a:r>
                <a:rPr b="1" lang="en-US"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Inventory Control Card (ICC)</a:t>
              </a:r>
              <a:endParaRPr/>
            </a:p>
          </p:txBody>
        </p:sp>
        <p:sp>
          <p:nvSpPr>
            <p:cNvPr id="250" name="Google Shape;250;p12"/>
            <p:cNvSpPr/>
            <p:nvPr/>
          </p:nvSpPr>
          <p:spPr>
            <a:xfrm>
              <a:off x="5017684" y="1831958"/>
              <a:ext cx="1982964" cy="1417210"/>
            </a:xfrm>
            <a:prstGeom prst="roundRect">
              <a:avLst>
                <a:gd fmla="val 10000" name="adj"/>
              </a:avLst>
            </a:prstGeom>
            <a:solidFill>
              <a:srgbClr val="FEE599"/>
            </a:solidFill>
            <a:ln cap="flat" cmpd="sng" w="127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12"/>
            <p:cNvSpPr txBox="1"/>
            <p:nvPr/>
          </p:nvSpPr>
          <p:spPr>
            <a:xfrm>
              <a:off x="5050298" y="1864572"/>
              <a:ext cx="1917736" cy="104829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3825" lIns="123825" spcFirstLastPara="1" rIns="123825" wrap="square" tIns="12382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b="1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Electronically </a:t>
              </a: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captures: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Char char="•"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Receipt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Char char="•"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Utilization 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Char char="•"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Adjustment</a:t>
              </a:r>
              <a:endParaRPr b="0" i="0" sz="2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12"/>
            <p:cNvSpPr/>
            <p:nvPr/>
          </p:nvSpPr>
          <p:spPr>
            <a:xfrm>
              <a:off x="6126655" y="1927818"/>
              <a:ext cx="1842930" cy="2565294"/>
            </a:xfrm>
            <a:custGeom>
              <a:rect b="b" l="l" r="r" t="t"/>
              <a:pathLst>
                <a:path extrusionOk="0" h="120000" w="120000">
                  <a:moveTo>
                    <a:pt x="7058" y="81599"/>
                  </a:moveTo>
                  <a:lnTo>
                    <a:pt x="10984" y="79998"/>
                  </a:lnTo>
                  <a:lnTo>
                    <a:pt x="10984" y="79998"/>
                  </a:lnTo>
                  <a:cubicBezTo>
                    <a:pt x="18500" y="99895"/>
                    <a:pt x="36475" y="113423"/>
                    <a:pt x="57010" y="114637"/>
                  </a:cubicBezTo>
                  <a:cubicBezTo>
                    <a:pt x="77544" y="115851"/>
                    <a:pt x="96880" y="104528"/>
                    <a:pt x="106518" y="85645"/>
                  </a:cubicBezTo>
                  <a:lnTo>
                    <a:pt x="103972" y="84606"/>
                  </a:lnTo>
                  <a:lnTo>
                    <a:pt x="110981" y="80799"/>
                  </a:lnTo>
                  <a:lnTo>
                    <a:pt x="112911" y="88253"/>
                  </a:lnTo>
                  <a:lnTo>
                    <a:pt x="110364" y="87214"/>
                  </a:lnTo>
                  <a:cubicBezTo>
                    <a:pt x="99935" y="107079"/>
                    <a:pt x="79101" y="119011"/>
                    <a:pt x="56947" y="117807"/>
                  </a:cubicBezTo>
                  <a:cubicBezTo>
                    <a:pt x="34793" y="116603"/>
                    <a:pt x="15335" y="102481"/>
                    <a:pt x="7058" y="81599"/>
                  </a:cubicBezTo>
                  <a:close/>
                </a:path>
              </a:pathLst>
            </a:custGeom>
            <a:solidFill>
              <a:srgbClr val="2E75B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12"/>
            <p:cNvSpPr/>
            <p:nvPr/>
          </p:nvSpPr>
          <p:spPr>
            <a:xfrm>
              <a:off x="5513603" y="3207385"/>
              <a:ext cx="1786290" cy="576711"/>
            </a:xfrm>
            <a:prstGeom prst="roundRect">
              <a:avLst>
                <a:gd fmla="val 10000" name="adj"/>
              </a:avLst>
            </a:prstGeom>
            <a:solidFill>
              <a:srgbClr val="7F6000"/>
            </a:solidFill>
            <a:ln cap="flat" cmpd="sng" w="127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12"/>
            <p:cNvSpPr txBox="1"/>
            <p:nvPr/>
          </p:nvSpPr>
          <p:spPr>
            <a:xfrm>
              <a:off x="5530494" y="3224276"/>
              <a:ext cx="1752508" cy="5429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30475" spcFirstLastPara="1" rIns="30475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Calibri"/>
                <a:buNone/>
              </a:pPr>
              <a:r>
                <a:rPr b="1" lang="en-US" sz="1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Commodity Management Module (CMM)</a:t>
              </a:r>
              <a:endParaRPr/>
            </a:p>
          </p:txBody>
        </p:sp>
        <p:sp>
          <p:nvSpPr>
            <p:cNvPr id="255" name="Google Shape;255;p12"/>
            <p:cNvSpPr/>
            <p:nvPr/>
          </p:nvSpPr>
          <p:spPr>
            <a:xfrm>
              <a:off x="7423691" y="1647672"/>
              <a:ext cx="2095738" cy="1870429"/>
            </a:xfrm>
            <a:prstGeom prst="roundRect">
              <a:avLst>
                <a:gd fmla="val 10000" name="adj"/>
              </a:avLst>
            </a:prstGeom>
            <a:solidFill>
              <a:srgbClr val="BBD6EE"/>
            </a:solidFill>
            <a:ln cap="flat" cmpd="sng" w="127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12"/>
            <p:cNvSpPr txBox="1"/>
            <p:nvPr/>
          </p:nvSpPr>
          <p:spPr>
            <a:xfrm>
              <a:off x="7466735" y="2091522"/>
              <a:ext cx="2009650" cy="138353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3825" lIns="123825" spcFirstLastPara="1" rIns="123825" wrap="square" tIns="12382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Char char="•"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Data linked with patient-level service data.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Char char="•"/>
              </a:pPr>
              <a:r>
                <a:rPr b="0" i="0" lang="en-US" sz="16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Track supply versus utilization </a:t>
              </a:r>
              <a:endParaRPr/>
            </a:p>
          </p:txBody>
        </p:sp>
        <p:sp>
          <p:nvSpPr>
            <p:cNvPr id="257" name="Google Shape;257;p12"/>
            <p:cNvSpPr/>
            <p:nvPr/>
          </p:nvSpPr>
          <p:spPr>
            <a:xfrm>
              <a:off x="8174395" y="758736"/>
              <a:ext cx="2792650" cy="2685089"/>
            </a:xfrm>
            <a:custGeom>
              <a:rect b="b" l="l" r="r" t="t"/>
              <a:pathLst>
                <a:path extrusionOk="0" h="120000" w="120000">
                  <a:moveTo>
                    <a:pt x="10552" y="30794"/>
                  </a:moveTo>
                  <a:lnTo>
                    <a:pt x="10552" y="30794"/>
                  </a:lnTo>
                  <a:cubicBezTo>
                    <a:pt x="20286" y="14371"/>
                    <a:pt x="37566" y="3856"/>
                    <a:pt x="56650" y="2744"/>
                  </a:cubicBezTo>
                  <a:cubicBezTo>
                    <a:pt x="75734" y="1631"/>
                    <a:pt x="94123" y="10066"/>
                    <a:pt x="105706" y="25246"/>
                  </a:cubicBezTo>
                  <a:lnTo>
                    <a:pt x="107898" y="23952"/>
                  </a:lnTo>
                  <a:lnTo>
                    <a:pt x="107788" y="31774"/>
                  </a:lnTo>
                  <a:lnTo>
                    <a:pt x="100155" y="28525"/>
                  </a:lnTo>
                  <a:lnTo>
                    <a:pt x="102345" y="27232"/>
                  </a:lnTo>
                  <a:lnTo>
                    <a:pt x="102345" y="27232"/>
                  </a:lnTo>
                  <a:cubicBezTo>
                    <a:pt x="91456" y="13293"/>
                    <a:pt x="74347" y="5615"/>
                    <a:pt x="56642" y="6720"/>
                  </a:cubicBezTo>
                  <a:cubicBezTo>
                    <a:pt x="38937" y="7826"/>
                    <a:pt x="22926" y="17572"/>
                    <a:pt x="13872" y="32755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12"/>
            <p:cNvSpPr/>
            <p:nvPr/>
          </p:nvSpPr>
          <p:spPr>
            <a:xfrm>
              <a:off x="7755081" y="1327447"/>
              <a:ext cx="1708247" cy="790212"/>
            </a:xfrm>
            <a:prstGeom prst="roundRect">
              <a:avLst>
                <a:gd fmla="val 10000" name="adj"/>
              </a:avLst>
            </a:prstGeom>
            <a:solidFill>
              <a:srgbClr val="2E75B5"/>
            </a:solidFill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2"/>
            <p:cNvSpPr txBox="1"/>
            <p:nvPr/>
          </p:nvSpPr>
          <p:spPr>
            <a:xfrm>
              <a:off x="7778226" y="1350592"/>
              <a:ext cx="1661957" cy="7439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b="1"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NigerianMedical Record System </a:t>
              </a: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(</a:t>
              </a:r>
              <a:r>
                <a:rPr b="1"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NMRS</a:t>
              </a: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/>
            </a:p>
          </p:txBody>
        </p:sp>
        <p:sp>
          <p:nvSpPr>
            <p:cNvPr id="260" name="Google Shape;260;p12"/>
            <p:cNvSpPr/>
            <p:nvPr/>
          </p:nvSpPr>
          <p:spPr>
            <a:xfrm>
              <a:off x="9847064" y="1600054"/>
              <a:ext cx="2103987" cy="1914150"/>
            </a:xfrm>
            <a:prstGeom prst="roundRect">
              <a:avLst>
                <a:gd fmla="val 10000" name="adj"/>
              </a:avLst>
            </a:prstGeom>
            <a:solidFill>
              <a:srgbClr val="C4E0B2"/>
            </a:solidFill>
            <a:ln cap="flat" cmpd="sng" w="12700">
              <a:solidFill>
                <a:srgbClr val="5999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12"/>
            <p:cNvSpPr txBox="1"/>
            <p:nvPr/>
          </p:nvSpPr>
          <p:spPr>
            <a:xfrm>
              <a:off x="9891114" y="1644104"/>
              <a:ext cx="2015887" cy="14158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3825" lIns="123825" spcFirstLastPara="1" rIns="123825" wrap="square" tIns="123825">
              <a:noAutofit/>
            </a:bodyPr>
            <a:lstStyle/>
            <a:p>
              <a:pPr indent="-114300" lvl="1" marL="1143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Char char="•"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Data linked with deidentified patient-level service data.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Calibri"/>
                <a:buChar char="•"/>
              </a:pPr>
              <a:r>
                <a:rPr b="0" i="0" lang="en-US" sz="14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Track supply versus utilization </a:t>
              </a:r>
              <a:endParaRPr/>
            </a:p>
            <a:p>
              <a:pPr indent="-114300" lvl="1" marL="114300" marR="0" rtl="0" algn="l">
                <a:lnSpc>
                  <a:spcPct val="90000"/>
                </a:lnSpc>
                <a:spcBef>
                  <a:spcPts val="210"/>
                </a:spcBef>
                <a:spcAft>
                  <a:spcPts val="0"/>
                </a:spcAft>
                <a:buClr>
                  <a:srgbClr val="002060"/>
                </a:buClr>
                <a:buSzPts val="1400"/>
                <a:buFont typeface="Calibri"/>
                <a:buChar char="•"/>
              </a:pPr>
              <a:r>
                <a:rPr b="0" i="0" lang="en-US" sz="14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User friendly with data ingestion and analytics capabilities.</a:t>
              </a:r>
              <a:endParaRPr b="0" i="0" sz="1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12"/>
            <p:cNvSpPr/>
            <p:nvPr/>
          </p:nvSpPr>
          <p:spPr>
            <a:xfrm>
              <a:off x="10469043" y="3453984"/>
              <a:ext cx="1487688" cy="671032"/>
            </a:xfrm>
            <a:prstGeom prst="roundRect">
              <a:avLst>
                <a:gd fmla="val 10000" name="adj"/>
              </a:avLst>
            </a:prstGeom>
            <a:solidFill>
              <a:srgbClr val="00B050"/>
            </a:solidFill>
            <a:ln cap="flat" cmpd="sng" w="12700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2"/>
            <p:cNvSpPr txBox="1"/>
            <p:nvPr/>
          </p:nvSpPr>
          <p:spPr>
            <a:xfrm>
              <a:off x="10488697" y="3473638"/>
              <a:ext cx="1448380" cy="6317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28575" spcFirstLastPara="1" rIns="28575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Calibri"/>
                <a:buNone/>
              </a:pPr>
              <a:r>
                <a:rPr b="1" lang="en-US"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National Data Repository (NDR)</a:t>
              </a:r>
              <a:endParaRPr/>
            </a:p>
          </p:txBody>
        </p:sp>
      </p:grpSp>
      <p:sp>
        <p:nvSpPr>
          <p:cNvPr id="264" name="Google Shape;264;p12"/>
          <p:cNvSpPr/>
          <p:nvPr/>
        </p:nvSpPr>
        <p:spPr>
          <a:xfrm>
            <a:off x="204788" y="1670313"/>
            <a:ext cx="10256321" cy="11318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Bi-monthly, logistics data flow on </a:t>
            </a:r>
            <a:r>
              <a:rPr i="1"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National Health Logistics Management Information System (</a:t>
            </a:r>
            <a:r>
              <a:rPr b="1" i="1"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NHLMIS</a:t>
            </a:r>
            <a:r>
              <a:rPr i="1"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 guiding re-supply</a:t>
            </a: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3"/>
          <p:cNvSpPr txBox="1"/>
          <p:nvPr/>
        </p:nvSpPr>
        <p:spPr>
          <a:xfrm>
            <a:off x="0" y="516771"/>
            <a:ext cx="11407590" cy="8143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0000"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/>
              <a:buNone/>
            </a:pP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Expanding Access to HIV Testing – Testing Points &amp; Competent Testers</a:t>
            </a:r>
            <a:endParaRPr/>
          </a:p>
        </p:txBody>
      </p:sp>
      <p:graphicFrame>
        <p:nvGraphicFramePr>
          <p:cNvPr id="270" name="Google Shape;270;p13"/>
          <p:cNvGraphicFramePr/>
          <p:nvPr/>
        </p:nvGraphicFramePr>
        <p:xfrm>
          <a:off x="309489" y="1646237"/>
          <a:ext cx="11605845" cy="4951511"/>
        </p:xfrm>
        <a:graphic>
          <a:graphicData uri="http://schemas.openxmlformats.org/drawingml/2006/chart">
            <c:chart r:id="rId3"/>
          </a:graphicData>
        </a:graphic>
      </p:graphicFrame>
      <p:sp>
        <p:nvSpPr>
          <p:cNvPr id="271" name="Google Shape;271;p13"/>
          <p:cNvSpPr/>
          <p:nvPr/>
        </p:nvSpPr>
        <p:spPr>
          <a:xfrm>
            <a:off x="2324100" y="1476376"/>
            <a:ext cx="4791075" cy="4457700"/>
          </a:xfrm>
          <a:prstGeom prst="ellipse">
            <a:avLst/>
          </a:prstGeom>
          <a:noFill/>
          <a:ln cap="flat" cmpd="sng" w="9525">
            <a:solidFill>
              <a:srgbClr val="7030A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4"/>
          <p:cNvSpPr txBox="1"/>
          <p:nvPr/>
        </p:nvSpPr>
        <p:spPr>
          <a:xfrm>
            <a:off x="66675" y="347960"/>
            <a:ext cx="1130141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900"/>
              <a:buFont typeface="Arial"/>
              <a:buNone/>
            </a:pPr>
            <a:r>
              <a:rPr b="1" lang="en-US" sz="29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HIV Retesting Data for Verification of Positives</a:t>
            </a:r>
            <a:endParaRPr/>
          </a:p>
        </p:txBody>
      </p:sp>
      <p:graphicFrame>
        <p:nvGraphicFramePr>
          <p:cNvPr id="277" name="Google Shape;277;p14"/>
          <p:cNvGraphicFramePr/>
          <p:nvPr/>
        </p:nvGraphicFramePr>
        <p:xfrm>
          <a:off x="0" y="1571624"/>
          <a:ext cx="12192000" cy="5286376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5"/>
          <p:cNvSpPr txBox="1"/>
          <p:nvPr/>
        </p:nvSpPr>
        <p:spPr>
          <a:xfrm>
            <a:off x="353270" y="544127"/>
            <a:ext cx="11019580" cy="5060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75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/>
              <a:buNone/>
            </a:pPr>
            <a:r>
              <a:rPr b="1" lang="en-US" sz="29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Program Success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b="1" sz="28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5"/>
          <p:cNvSpPr/>
          <p:nvPr/>
        </p:nvSpPr>
        <p:spPr>
          <a:xfrm>
            <a:off x="99418" y="1321163"/>
            <a:ext cx="8482099" cy="55368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Quality assurance maintained during expansion of HIV testing. Active HIV testing points: from </a:t>
            </a:r>
            <a:r>
              <a:rPr b="1"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278</a:t>
            </a: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(in 2016) to </a:t>
            </a:r>
            <a:r>
              <a:rPr b="1"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1, 872 </a:t>
            </a: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(FY24 SAPR). </a:t>
            </a:r>
            <a:endParaRPr/>
          </a:p>
          <a:p>
            <a:pPr indent="-3429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Task shifting to lay Counsellor testers.</a:t>
            </a:r>
            <a:endParaRPr/>
          </a:p>
          <a:p>
            <a:pPr indent="-3429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National algorithm overall performance is consistent with the WHO recommendation.</a:t>
            </a:r>
            <a:endParaRPr/>
          </a:p>
          <a:p>
            <a:pPr indent="-3429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Over </a:t>
            </a:r>
            <a:r>
              <a:rPr b="1"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730,945</a:t>
            </a: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clients newly tested with HIV, retested before ART commencement since FY17. </a:t>
            </a:r>
            <a:endParaRPr/>
          </a:p>
          <a:p>
            <a:pPr indent="-342900" lvl="0" marL="34290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Prevented </a:t>
            </a:r>
            <a:r>
              <a:rPr b="1"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528</a:t>
            </a: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clients from ‘wrongfully’ placement on ART during retesting for verification of positives. </a:t>
            </a:r>
            <a:endParaRPr/>
          </a:p>
        </p:txBody>
      </p:sp>
      <p:pic>
        <p:nvPicPr>
          <p:cNvPr id="284" name="Google Shape;284;p15"/>
          <p:cNvPicPr preferRelativeResize="0"/>
          <p:nvPr/>
        </p:nvPicPr>
        <p:blipFill rotWithShape="1">
          <a:blip r:embed="rId3">
            <a:alphaModFix/>
          </a:blip>
          <a:srcRect b="1831" l="14453" r="15703" t="12871"/>
          <a:stretch/>
        </p:blipFill>
        <p:spPr>
          <a:xfrm>
            <a:off x="8581517" y="1597022"/>
            <a:ext cx="3539751" cy="227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95350" y="3868745"/>
            <a:ext cx="2112085" cy="298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6"/>
          <p:cNvSpPr txBox="1"/>
          <p:nvPr/>
        </p:nvSpPr>
        <p:spPr>
          <a:xfrm>
            <a:off x="242888" y="578575"/>
            <a:ext cx="1101958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800"/>
              <a:buFont typeface="Arial"/>
              <a:buNone/>
            </a:pPr>
            <a:r>
              <a:rPr b="1" lang="en-US" sz="28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Program Challenges and Recommended Actions  </a:t>
            </a:r>
            <a:endParaRPr/>
          </a:p>
        </p:txBody>
      </p:sp>
      <p:graphicFrame>
        <p:nvGraphicFramePr>
          <p:cNvPr id="291" name="Google Shape;291;p16"/>
          <p:cNvGraphicFramePr/>
          <p:nvPr/>
        </p:nvGraphicFramePr>
        <p:xfrm>
          <a:off x="501289" y="191947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{4FEDDA67-7564-47C4-9815-65F4F81D579C}</a:tableStyleId>
              </a:tblPr>
              <a:tblGrid>
                <a:gridCol w="735850"/>
                <a:gridCol w="5154150"/>
                <a:gridCol w="5210550"/>
              </a:tblGrid>
              <a:tr h="6455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S/N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Program Challenges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Actions 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4472C4"/>
                    </a:solidFill>
                  </a:tcPr>
                </a:tc>
              </a:tr>
              <a:tr h="254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 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High attrition among testers.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Continuous Training 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</a:tr>
              <a:tr h="830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None/>
                      </a:pPr>
                      <a:r>
                        <a:rPr lang="en-US" sz="20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Slow paced of Tester’s Certification Programs 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Continuous engagement with FMoH</a:t>
                      </a:r>
                      <a:endParaRPr/>
                    </a:p>
                    <a:p>
                      <a:pPr indent="-285750" lvl="0" marL="28575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2000"/>
                        <a:buFont typeface="Arial"/>
                        <a:buChar char="•"/>
                      </a:pPr>
                      <a:r>
                        <a:rPr lang="en-US" sz="20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Sustained advocacy to SMoH and HMB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7"/>
          <p:cNvSpPr txBox="1"/>
          <p:nvPr>
            <p:ph type="title"/>
          </p:nvPr>
        </p:nvSpPr>
        <p:spPr>
          <a:xfrm>
            <a:off x="0" y="190956"/>
            <a:ext cx="12077700" cy="17267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804650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Acknowledgement </a:t>
            </a:r>
            <a:endParaRPr/>
          </a:p>
        </p:txBody>
      </p:sp>
      <p:sp>
        <p:nvSpPr>
          <p:cNvPr id="297" name="Google Shape;297;p17"/>
          <p:cNvSpPr txBox="1"/>
          <p:nvPr/>
        </p:nvSpPr>
        <p:spPr>
          <a:xfrm>
            <a:off x="647700" y="1650286"/>
            <a:ext cx="10991850" cy="50167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National HIV/AIDS, Viral Hepatitis and STIs Control Programme (NASCP), Federal Ministry of Health (FMoH), Nigeria.</a:t>
            </a:r>
            <a:endParaRPr/>
          </a:p>
          <a:p>
            <a:pPr indent="-342900" lvl="0" marL="342900" marR="0" rtl="0" algn="just">
              <a:spcBef>
                <a:spcPts val="2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CDC </a:t>
            </a:r>
            <a:endParaRPr/>
          </a:p>
          <a:p>
            <a:pPr indent="-342900" lvl="0" marL="342900" marR="0" rtl="0" algn="just">
              <a:spcBef>
                <a:spcPts val="2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APIN-PHI</a:t>
            </a:r>
            <a:endParaRPr/>
          </a:p>
          <a:p>
            <a:pPr indent="-342900" lvl="0" marL="342900" marR="0" rtl="0" algn="just">
              <a:spcBef>
                <a:spcPts val="2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CCFN</a:t>
            </a:r>
            <a:endParaRPr/>
          </a:p>
          <a:p>
            <a:pPr indent="-342900" lvl="0" marL="342900" marR="0" rtl="0" algn="just">
              <a:spcBef>
                <a:spcPts val="2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CIHP</a:t>
            </a:r>
            <a:endParaRPr/>
          </a:p>
          <a:p>
            <a:pPr indent="-342900" lvl="0" marL="342900" marR="0" rtl="0" algn="just">
              <a:spcBef>
                <a:spcPts val="2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ECEWS</a:t>
            </a:r>
            <a:endParaRPr/>
          </a:p>
          <a:p>
            <a:pPr indent="-342900" lvl="0" marL="342900" marR="0" rtl="0" algn="just">
              <a:spcBef>
                <a:spcPts val="2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IHVN</a:t>
            </a:r>
            <a:endParaRPr/>
          </a:p>
          <a:p>
            <a:pPr indent="-342900" lvl="0" marL="342900" marR="0" rtl="0" algn="just">
              <a:spcBef>
                <a:spcPts val="2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✔"/>
            </a:pPr>
            <a:r>
              <a:rPr lang="en-US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PHIS3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8"/>
          <p:cNvSpPr txBox="1"/>
          <p:nvPr/>
        </p:nvSpPr>
        <p:spPr>
          <a:xfrm>
            <a:off x="1618900" y="3164279"/>
            <a:ext cx="440421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BA552"/>
              </a:buClr>
              <a:buSzPts val="6000"/>
              <a:buFont typeface="Calibri"/>
              <a:buNone/>
            </a:pPr>
            <a:r>
              <a:rPr b="0" i="0" lang="en-US" sz="6000" u="none" cap="none" strike="noStrike">
                <a:solidFill>
                  <a:srgbClr val="0BA552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/>
          </a:p>
        </p:txBody>
      </p:sp>
      <p:sp>
        <p:nvSpPr>
          <p:cNvPr id="303" name="Google Shape;303;p18"/>
          <p:cNvSpPr/>
          <p:nvPr/>
        </p:nvSpPr>
        <p:spPr>
          <a:xfrm>
            <a:off x="6758610" y="924339"/>
            <a:ext cx="4303642" cy="4711148"/>
          </a:xfrm>
          <a:prstGeom prst="ellipse">
            <a:avLst/>
          </a:prstGeom>
          <a:solidFill>
            <a:schemeClr val="accent5"/>
          </a:solidFill>
          <a:ln cap="flat" cmpd="sng" w="25400">
            <a:solidFill>
              <a:srgbClr val="00B0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It is a rapid test, but it may not be as simple, as presumed.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4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…RTCQI Assures Quality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/>
          <p:nvPr/>
        </p:nvSpPr>
        <p:spPr>
          <a:xfrm>
            <a:off x="200717" y="515646"/>
            <a:ext cx="1101958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Nigeria: Background and Prevalence </a:t>
            </a:r>
            <a:endParaRPr/>
          </a:p>
        </p:txBody>
      </p:sp>
      <p:pic>
        <p:nvPicPr>
          <p:cNvPr id="103" name="Google Shape;103;p2"/>
          <p:cNvPicPr preferRelativeResize="0"/>
          <p:nvPr/>
        </p:nvPicPr>
        <p:blipFill rotWithShape="1">
          <a:blip r:embed="rId3">
            <a:alphaModFix/>
          </a:blip>
          <a:srcRect b="5121" l="9063" r="12734" t="9604"/>
          <a:stretch/>
        </p:blipFill>
        <p:spPr>
          <a:xfrm>
            <a:off x="4657724" y="2279794"/>
            <a:ext cx="7329487" cy="420423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4" name="Google Shape;104;p2"/>
          <p:cNvGraphicFramePr/>
          <p:nvPr/>
        </p:nvGraphicFramePr>
        <p:xfrm>
          <a:off x="266282" y="166837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{4FEDDA67-7564-47C4-9815-65F4F81D579C}</a:tableStyleId>
              </a:tblPr>
              <a:tblGrid>
                <a:gridCol w="1177175"/>
                <a:gridCol w="3381375"/>
                <a:gridCol w="3714750"/>
                <a:gridCol w="3386125"/>
              </a:tblGrid>
              <a:tr h="3523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Year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2006 </a:t>
                      </a:r>
                      <a:r>
                        <a:rPr b="0" lang="en-US" sz="16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(National Bureau of Statistics)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2019 </a:t>
                      </a:r>
                      <a:r>
                        <a:rPr b="0" lang="en-US" sz="16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(National Bureau of Statistics)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2022 </a:t>
                      </a:r>
                      <a:r>
                        <a:rPr b="0" lang="en-US" sz="16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Estimate (World Bank)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4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Population 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140,431,790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201,135,262 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218,541,212</a:t>
                      </a:r>
                      <a:endParaRPr/>
                    </a:p>
                  </a:txBody>
                  <a:tcPr marT="45725" marB="45725" marR="91450" marL="914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05" name="Google Shape;105;p2"/>
          <p:cNvSpPr/>
          <p:nvPr/>
        </p:nvSpPr>
        <p:spPr>
          <a:xfrm>
            <a:off x="0" y="5207813"/>
            <a:ext cx="470757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Credit/Sources</a:t>
            </a:r>
            <a:r>
              <a:rPr b="0" i="0" lang="en-US" sz="1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AutoNum type="arabicPeriod"/>
            </a:pPr>
            <a:r>
              <a:rPr lang="en-US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National Bureau of Statistics(2024).</a:t>
            </a:r>
            <a:r>
              <a:rPr i="1" lang="en-US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Nigeria Total Population. </a:t>
            </a:r>
            <a:r>
              <a:rPr lang="en-US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Available</a:t>
            </a:r>
            <a:r>
              <a:rPr i="1" lang="en-US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https://nigeria.opendataforafrica.org/bapijf/total-population</a:t>
            </a: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Accessed: May 3, 2024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000"/>
              <a:buFont typeface="Arial"/>
              <a:buAutoNum type="arabicPeriod"/>
            </a:pPr>
            <a:r>
              <a:rPr lang="en-US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World Bank(2024): </a:t>
            </a:r>
            <a:r>
              <a:rPr i="1" lang="en-US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Population, total </a:t>
            </a:r>
            <a:r>
              <a:rPr i="1" lang="en-US" sz="1000" u="sng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–</a:t>
            </a:r>
            <a:r>
              <a:rPr i="1" lang="en-US" sz="1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Nigeria</a:t>
            </a:r>
            <a:r>
              <a:rPr b="1" i="1"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Available</a:t>
            </a:r>
            <a:r>
              <a:rPr b="1" i="1"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https://data.worldbank.org/indicator/SP.POP.TOTL?end=2022&amp;locations=NG&amp;name_desc=true&amp;start=2022&amp;view=map</a:t>
            </a: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Accessed: May 5, 2024 </a:t>
            </a:r>
            <a:endParaRPr/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AutoNum type="arabicPeriod"/>
            </a:pP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NACA (2024): </a:t>
            </a:r>
            <a:r>
              <a:rPr i="1"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Nigeria Prevalence Rat</a:t>
            </a: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e. Available:  </a:t>
            </a:r>
            <a:r>
              <a:rPr lang="en-US" sz="1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https://naca.gov.ng/nigeria-prevalence-rate/</a:t>
            </a:r>
            <a:r>
              <a:rPr lang="en-US" sz="1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Accessed: May 11, 2024 </a:t>
            </a:r>
            <a:endParaRPr/>
          </a:p>
        </p:txBody>
      </p:sp>
      <p:pic>
        <p:nvPicPr>
          <p:cNvPr id="106" name="Google Shape;106;p2"/>
          <p:cNvPicPr preferRelativeResize="0"/>
          <p:nvPr/>
        </p:nvPicPr>
        <p:blipFill rotWithShape="1">
          <a:blip r:embed="rId8">
            <a:alphaModFix/>
          </a:blip>
          <a:srcRect b="840" l="15703" r="21094" t="12320"/>
          <a:stretch/>
        </p:blipFill>
        <p:spPr>
          <a:xfrm>
            <a:off x="214313" y="2403221"/>
            <a:ext cx="3748087" cy="27089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 txBox="1"/>
          <p:nvPr/>
        </p:nvSpPr>
        <p:spPr>
          <a:xfrm>
            <a:off x="271463" y="409575"/>
            <a:ext cx="11019580" cy="65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75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/>
              <a:buNone/>
            </a:pP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Evolution of Testing Strategy</a:t>
            </a:r>
            <a:endParaRPr/>
          </a:p>
        </p:txBody>
      </p:sp>
      <p:grpSp>
        <p:nvGrpSpPr>
          <p:cNvPr id="112" name="Google Shape;112;p3"/>
          <p:cNvGrpSpPr/>
          <p:nvPr/>
        </p:nvGrpSpPr>
        <p:grpSpPr>
          <a:xfrm>
            <a:off x="4394344" y="1879575"/>
            <a:ext cx="7711930" cy="3745836"/>
            <a:chOff x="31894" y="819850"/>
            <a:chExt cx="7711930" cy="3745836"/>
          </a:xfrm>
        </p:grpSpPr>
        <p:sp>
          <p:nvSpPr>
            <p:cNvPr id="113" name="Google Shape;113;p3"/>
            <p:cNvSpPr/>
            <p:nvPr/>
          </p:nvSpPr>
          <p:spPr>
            <a:xfrm>
              <a:off x="31894" y="1674091"/>
              <a:ext cx="2536798" cy="1959904"/>
            </a:xfrm>
            <a:prstGeom prst="roundRect">
              <a:avLst>
                <a:gd fmla="val 10000" name="adj"/>
              </a:avLst>
            </a:prstGeom>
            <a:solidFill>
              <a:srgbClr val="D8E2F3"/>
            </a:solidFill>
            <a:ln cap="flat" cmpd="sng" w="28575">
              <a:solidFill>
                <a:srgbClr val="2E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3"/>
            <p:cNvSpPr txBox="1"/>
            <p:nvPr/>
          </p:nvSpPr>
          <p:spPr>
            <a:xfrm>
              <a:off x="76997" y="1719194"/>
              <a:ext cx="2446592" cy="1449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2375" lIns="32375" spcFirstLastPara="1" rIns="32375" wrap="square" tIns="32375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Char char="•"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Laboratory-based</a:t>
              </a:r>
              <a:endParaRPr/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Char char="•"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Expensive</a:t>
              </a:r>
              <a:endParaRPr/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Char char="•"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Infrastructural needs</a:t>
              </a:r>
              <a:endParaRPr/>
            </a:p>
            <a:p>
              <a:pPr indent="-228600" lvl="1" marL="228600" marR="0" rtl="0" algn="l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Char char="•"/>
              </a:pPr>
              <a:r>
                <a:rPr b="0" i="0" lang="en-US" sz="20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Long TAT (7-14 days)</a:t>
              </a: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2382562" y="1383871"/>
              <a:ext cx="1875113" cy="3181815"/>
            </a:xfrm>
            <a:custGeom>
              <a:rect b="b" l="l" r="r" t="t"/>
              <a:pathLst>
                <a:path extrusionOk="0" h="120000" w="120000">
                  <a:moveTo>
                    <a:pt x="5150" y="78938"/>
                  </a:moveTo>
                  <a:lnTo>
                    <a:pt x="7956" y="77969"/>
                  </a:lnTo>
                  <a:cubicBezTo>
                    <a:pt x="15259" y="100788"/>
                    <a:pt x="35573" y="116385"/>
                    <a:pt x="58719" y="116946"/>
                  </a:cubicBezTo>
                  <a:cubicBezTo>
                    <a:pt x="81865" y="117508"/>
                    <a:pt x="102858" y="102913"/>
                    <a:pt x="111180" y="80474"/>
                  </a:cubicBezTo>
                  <a:lnTo>
                    <a:pt x="109414" y="79902"/>
                  </a:lnTo>
                  <a:lnTo>
                    <a:pt x="113772" y="77435"/>
                  </a:lnTo>
                  <a:lnTo>
                    <a:pt x="115737" y="81952"/>
                  </a:lnTo>
                  <a:lnTo>
                    <a:pt x="113971" y="81379"/>
                  </a:lnTo>
                  <a:lnTo>
                    <a:pt x="113971" y="81379"/>
                  </a:lnTo>
                  <a:cubicBezTo>
                    <a:pt x="105121" y="104379"/>
                    <a:pt x="83048" y="119316"/>
                    <a:pt x="58719" y="118771"/>
                  </a:cubicBezTo>
                  <a:cubicBezTo>
                    <a:pt x="34390" y="118225"/>
                    <a:pt x="12990" y="102312"/>
                    <a:pt x="5150" y="78938"/>
                  </a:cubicBezTo>
                  <a:close/>
                </a:path>
              </a:pathLst>
            </a:custGeom>
            <a:solidFill>
              <a:srgbClr val="599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555560" y="3189856"/>
              <a:ext cx="2291258" cy="872452"/>
            </a:xfrm>
            <a:prstGeom prst="roundRect">
              <a:avLst>
                <a:gd fmla="val 10000" name="adj"/>
              </a:avLst>
            </a:prstGeom>
            <a:solidFill>
              <a:srgbClr val="599BD5"/>
            </a:solidFill>
            <a:ln cap="flat" cmpd="sng" w="127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3"/>
            <p:cNvSpPr txBox="1"/>
            <p:nvPr/>
          </p:nvSpPr>
          <p:spPr>
            <a:xfrm>
              <a:off x="581113" y="3215409"/>
              <a:ext cx="2240152" cy="8213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alibri"/>
                <a:buNone/>
              </a:pPr>
              <a:r>
                <a:rPr b="1" lang="en-US"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EIAs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Calibri"/>
                <a:buNone/>
              </a:pPr>
              <a:r>
                <a:rPr i="1"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ELISA and Western Blot</a:t>
              </a: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2963672" y="1861651"/>
              <a:ext cx="1879806" cy="1550446"/>
            </a:xfrm>
            <a:prstGeom prst="roundRect">
              <a:avLst>
                <a:gd fmla="val 10000" name="adj"/>
              </a:avLst>
            </a:prstGeom>
            <a:solidFill>
              <a:srgbClr val="E1EFD8">
                <a:alpha val="89803"/>
              </a:srgbClr>
            </a:solidFill>
            <a:ln cap="flat" cmpd="sng" w="28575">
              <a:solidFill>
                <a:srgbClr val="00B05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3"/>
            <p:cNvSpPr txBox="1"/>
            <p:nvPr/>
          </p:nvSpPr>
          <p:spPr>
            <a:xfrm>
              <a:off x="2999352" y="2229569"/>
              <a:ext cx="1808446" cy="1146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2375" lIns="32375" spcFirstLastPara="1" rIns="32375" wrap="square" tIns="323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Char char="•"/>
              </a:pPr>
              <a:r>
                <a:rPr b="0" i="0" lang="en-US" sz="1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Rapid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Char char="•"/>
              </a:pPr>
              <a:r>
                <a:rPr b="0" i="0" lang="en-US" sz="1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Cold Chain </a:t>
              </a: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282398" y="819850"/>
              <a:ext cx="2013630" cy="2915016"/>
            </a:xfrm>
            <a:custGeom>
              <a:rect b="b" l="l" r="r" t="t"/>
              <a:pathLst>
                <a:path extrusionOk="0" h="120000" w="120000">
                  <a:moveTo>
                    <a:pt x="5785" y="38732"/>
                  </a:moveTo>
                  <a:lnTo>
                    <a:pt x="5785" y="38732"/>
                  </a:lnTo>
                  <a:cubicBezTo>
                    <a:pt x="14231" y="16779"/>
                    <a:pt x="34847" y="2044"/>
                    <a:pt x="58159" y="1299"/>
                  </a:cubicBezTo>
                  <a:cubicBezTo>
                    <a:pt x="81471" y="553"/>
                    <a:pt x="102969" y="13942"/>
                    <a:pt x="112774" y="35311"/>
                  </a:cubicBezTo>
                  <a:lnTo>
                    <a:pt x="114354" y="34691"/>
                  </a:lnTo>
                  <a:lnTo>
                    <a:pt x="112984" y="39215"/>
                  </a:lnTo>
                  <a:lnTo>
                    <a:pt x="108763" y="36884"/>
                  </a:lnTo>
                  <a:lnTo>
                    <a:pt x="110343" y="36265"/>
                  </a:lnTo>
                  <a:lnTo>
                    <a:pt x="110343" y="36265"/>
                  </a:lnTo>
                  <a:cubicBezTo>
                    <a:pt x="101028" y="15482"/>
                    <a:pt x="80473" y="2453"/>
                    <a:pt x="58184" y="3203"/>
                  </a:cubicBezTo>
                  <a:cubicBezTo>
                    <a:pt x="35894" y="3953"/>
                    <a:pt x="16216" y="18335"/>
                    <a:pt x="8249" y="39699"/>
                  </a:cubicBezTo>
                  <a:close/>
                </a:path>
              </a:pathLst>
            </a:custGeom>
            <a:solidFill>
              <a:srgbClr val="6FAB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3187001" y="1536932"/>
              <a:ext cx="2059749" cy="692850"/>
            </a:xfrm>
            <a:prstGeom prst="roundRect">
              <a:avLst>
                <a:gd fmla="val 10000" name="adj"/>
              </a:avLst>
            </a:prstGeom>
            <a:solidFill>
              <a:srgbClr val="4CC38C"/>
            </a:solidFill>
            <a:ln cap="flat" cmpd="sng" w="127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3"/>
            <p:cNvSpPr txBox="1"/>
            <p:nvPr/>
          </p:nvSpPr>
          <p:spPr>
            <a:xfrm>
              <a:off x="3207294" y="1557225"/>
              <a:ext cx="2019163" cy="6522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38100" spcFirstLastPara="1" rIns="38100" wrap="square" tIns="254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Calibri"/>
                <a:buNone/>
              </a:pPr>
              <a:r>
                <a:rPr b="1" lang="en-US"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Cold-Chain RTK</a:t>
              </a:r>
              <a:r>
                <a:rPr lang="en-US" sz="20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i="1"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Capillus and Genie II</a:t>
              </a:r>
              <a:endParaRPr i="1" sz="2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5309688" y="1825800"/>
              <a:ext cx="1879806" cy="1550446"/>
            </a:xfrm>
            <a:prstGeom prst="roundRect">
              <a:avLst>
                <a:gd fmla="val 10000" name="adj"/>
              </a:avLst>
            </a:prstGeom>
            <a:solidFill>
              <a:srgbClr val="FFF2CC"/>
            </a:solidFill>
            <a:ln cap="flat" cmpd="sng" w="28575">
              <a:solidFill>
                <a:srgbClr val="7F6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3"/>
            <p:cNvSpPr txBox="1"/>
            <p:nvPr/>
          </p:nvSpPr>
          <p:spPr>
            <a:xfrm>
              <a:off x="5345368" y="1861480"/>
              <a:ext cx="1808446" cy="114684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2375" lIns="32375" spcFirstLastPara="1" rIns="32375" wrap="square" tIns="323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Char char="•"/>
              </a:pPr>
              <a:r>
                <a:rPr b="0" i="0" lang="en-US" sz="1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Rapid 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Char char="•"/>
              </a:pPr>
              <a:r>
                <a:rPr b="0" i="0" lang="en-US" sz="1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Storage at 2-30ºC</a:t>
              </a:r>
              <a:endParaRPr/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55"/>
                </a:spcBef>
                <a:spcAft>
                  <a:spcPts val="0"/>
                </a:spcAft>
                <a:buClr>
                  <a:srgbClr val="000000"/>
                </a:buClr>
                <a:buSzPts val="1700"/>
                <a:buFont typeface="Calibri"/>
                <a:buChar char="•"/>
              </a:pPr>
              <a:r>
                <a:rPr b="0" i="0" lang="en-US" sz="17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Three Test serial algorithm</a:t>
              </a: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728773" y="3049244"/>
              <a:ext cx="2015051" cy="866332"/>
            </a:xfrm>
            <a:prstGeom prst="roundRect">
              <a:avLst>
                <a:gd fmla="val 10000" name="adj"/>
              </a:avLst>
            </a:prstGeom>
            <a:solidFill>
              <a:srgbClr val="FFD966"/>
            </a:solidFill>
            <a:ln cap="flat" cmpd="sng" w="12700">
              <a:solidFill>
                <a:srgbClr val="BF9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3"/>
            <p:cNvSpPr txBox="1"/>
            <p:nvPr/>
          </p:nvSpPr>
          <p:spPr>
            <a:xfrm>
              <a:off x="5754147" y="3074618"/>
              <a:ext cx="1964303" cy="81558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34275" spcFirstLastPara="1" rIns="34275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rPr b="1"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Non-cold chain RT</a:t>
              </a:r>
              <a:r>
                <a:rPr lang="en-US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</a:t>
              </a:r>
              <a:endParaRPr/>
            </a:p>
            <a:p>
              <a:pPr indent="0" lvl="0" marL="0" marR="0" rtl="0" algn="ctr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Calibri"/>
                <a:buNone/>
              </a:pPr>
              <a:r>
                <a:rPr i="1" lang="en-US" sz="16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Determine, Uni-Gold, Stat Pak.</a:t>
              </a:r>
              <a:endParaRPr i="1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p3"/>
          <p:cNvSpPr/>
          <p:nvPr/>
        </p:nvSpPr>
        <p:spPr>
          <a:xfrm>
            <a:off x="47626" y="1550430"/>
            <a:ext cx="4538662" cy="32441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Choice is based on: 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Noto Sans Symbols"/>
              <a:buChar char="✔"/>
            </a:pPr>
            <a:r>
              <a:rPr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Objective of the testing. 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Noto Sans Symbols"/>
              <a:buChar char="✔"/>
            </a:pPr>
            <a:r>
              <a:rPr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Sensitivity &amp; Specificity.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Noto Sans Symbols"/>
              <a:buChar char="✔"/>
            </a:pPr>
            <a:r>
              <a:rPr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Prevalence in the population to be tested.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"/>
          <p:cNvSpPr txBox="1"/>
          <p:nvPr/>
        </p:nvSpPr>
        <p:spPr>
          <a:xfrm>
            <a:off x="233363" y="409575"/>
            <a:ext cx="11019580" cy="640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75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/>
              <a:buNone/>
            </a:pP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The Journey to a National Algorithm </a:t>
            </a:r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>
            <a:off x="400051" y="1745515"/>
            <a:ext cx="11391898" cy="4814769"/>
            <a:chOff x="1" y="2440"/>
            <a:chExt cx="11391898" cy="4814769"/>
          </a:xfrm>
        </p:grpSpPr>
        <p:sp>
          <p:nvSpPr>
            <p:cNvPr id="134" name="Google Shape;134;p4"/>
            <p:cNvSpPr/>
            <p:nvPr/>
          </p:nvSpPr>
          <p:spPr>
            <a:xfrm rot="5400000">
              <a:off x="-129777" y="132218"/>
              <a:ext cx="865185" cy="605629"/>
            </a:xfrm>
            <a:prstGeom prst="chevron">
              <a:avLst>
                <a:gd fmla="val 50000" name="adj"/>
              </a:avLst>
            </a:prstGeom>
            <a:solidFill>
              <a:srgbClr val="599BD5"/>
            </a:solidFill>
            <a:ln cap="flat" cmpd="sng" w="12700">
              <a:solidFill>
                <a:srgbClr val="2E75B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4"/>
            <p:cNvSpPr txBox="1"/>
            <p:nvPr/>
          </p:nvSpPr>
          <p:spPr>
            <a:xfrm>
              <a:off x="2" y="305255"/>
              <a:ext cx="605629" cy="2595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00" lIns="7600" spcFirstLastPara="1" rIns="7600" wrap="square" tIns="76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b="1" lang="en-US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Prior to 2005</a:t>
              </a: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5400000">
              <a:off x="5717431" y="-5109361"/>
              <a:ext cx="562666" cy="1078627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FFFFFF"/>
            </a:solidFill>
            <a:ln cap="flat" cmpd="sng" w="28575">
              <a:solidFill>
                <a:srgbClr val="5B9BD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4"/>
            <p:cNvSpPr txBox="1"/>
            <p:nvPr/>
          </p:nvSpPr>
          <p:spPr>
            <a:xfrm>
              <a:off x="605630" y="29907"/>
              <a:ext cx="10758803" cy="5077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42225" spcFirstLastPara="1" rIns="12700" wrap="square" tIns="127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000"/>
                <a:buFont typeface="Arial"/>
                <a:buChar char="•"/>
              </a:pPr>
              <a:r>
                <a:rPr b="0" i="0" lang="en-US" sz="20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No formal HIV rapid tests kits evaluation/national algorithm in Nigeria</a:t>
              </a: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5400000">
              <a:off x="-129777" y="901242"/>
              <a:ext cx="865185" cy="605629"/>
            </a:xfrm>
            <a:prstGeom prst="chevron">
              <a:avLst>
                <a:gd fmla="val 50000" name="adj"/>
              </a:avLst>
            </a:prstGeom>
            <a:solidFill>
              <a:srgbClr val="C4E0B2"/>
            </a:solidFill>
            <a:ln cap="flat" cmpd="sng" w="12700">
              <a:solidFill>
                <a:srgbClr val="A8D08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4"/>
            <p:cNvSpPr txBox="1"/>
            <p:nvPr/>
          </p:nvSpPr>
          <p:spPr>
            <a:xfrm>
              <a:off x="2" y="1074279"/>
              <a:ext cx="605629" cy="2595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b="1" lang="en-US" sz="2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2005</a:t>
              </a: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5400000">
              <a:off x="5727336" y="-4340485"/>
              <a:ext cx="542856" cy="1078627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FFFFFF"/>
            </a:solidFill>
            <a:ln cap="flat" cmpd="sng" w="28575">
              <a:solidFill>
                <a:srgbClr val="A8D08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4"/>
            <p:cNvSpPr txBox="1"/>
            <p:nvPr/>
          </p:nvSpPr>
          <p:spPr>
            <a:xfrm>
              <a:off x="605629" y="807722"/>
              <a:ext cx="10759770" cy="4898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42225" spcFirstLastPara="1" rIns="12700" wrap="square" tIns="127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000"/>
                <a:buFont typeface="Arial"/>
                <a:buChar char="•"/>
              </a:pPr>
              <a:r>
                <a:rPr b="0" i="0" lang="en-US" sz="20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A working group was constituted by Government of Nigeria (GoN) to evaluate HIV RTKs</a:t>
              </a: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5400000">
              <a:off x="-129777" y="1774729"/>
              <a:ext cx="865185" cy="605629"/>
            </a:xfrm>
            <a:prstGeom prst="chevron">
              <a:avLst>
                <a:gd fmla="val 50000" name="adj"/>
              </a:avLst>
            </a:prstGeom>
            <a:solidFill>
              <a:srgbClr val="92D050">
                <a:alpha val="89803"/>
              </a:srgbClr>
            </a:solidFill>
            <a:ln cap="flat" cmpd="sng" w="28575">
              <a:solidFill>
                <a:srgbClr val="A8D08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4"/>
            <p:cNvSpPr txBox="1"/>
            <p:nvPr/>
          </p:nvSpPr>
          <p:spPr>
            <a:xfrm>
              <a:off x="2" y="1947766"/>
              <a:ext cx="605629" cy="2595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2006</a:t>
              </a: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5400000">
              <a:off x="5613116" y="-3466998"/>
              <a:ext cx="771296" cy="1078627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FFFFFF"/>
            </a:solidFill>
            <a:ln cap="flat" cmpd="sng" w="28575">
              <a:solidFill>
                <a:srgbClr val="92D05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4"/>
            <p:cNvSpPr txBox="1"/>
            <p:nvPr/>
          </p:nvSpPr>
          <p:spPr>
            <a:xfrm>
              <a:off x="605629" y="1578141"/>
              <a:ext cx="10748618" cy="6959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42225" spcFirstLastPara="1" rIns="12700" wrap="square" tIns="127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000"/>
                <a:buFont typeface="Arial"/>
                <a:buChar char="•"/>
              </a:pPr>
              <a:r>
                <a:rPr b="0" i="0" lang="en-US" sz="20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GoN &amp; PEPFAR completed two phases of evaluation of HIV RTKs</a:t>
              </a: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5400000">
              <a:off x="-129777" y="2543753"/>
              <a:ext cx="865185" cy="605629"/>
            </a:xfrm>
            <a:prstGeom prst="chevron">
              <a:avLst>
                <a:gd fmla="val 50000" name="adj"/>
              </a:avLst>
            </a:prstGeom>
            <a:solidFill>
              <a:srgbClr val="4CC38C"/>
            </a:solidFill>
            <a:ln cap="flat" cmpd="sng" w="12700">
              <a:solidFill>
                <a:srgbClr val="4CC38C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4"/>
            <p:cNvSpPr txBox="1"/>
            <p:nvPr/>
          </p:nvSpPr>
          <p:spPr>
            <a:xfrm>
              <a:off x="2" y="2716790"/>
              <a:ext cx="605629" cy="2595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b="1" lang="en-US" sz="20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2007</a:t>
              </a: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5400000">
              <a:off x="5717579" y="-2697973"/>
              <a:ext cx="562370" cy="1078627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FFFFFF"/>
            </a:solidFill>
            <a:ln cap="flat" cmpd="sng" w="28575">
              <a:solidFill>
                <a:srgbClr val="00B05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4"/>
            <p:cNvSpPr txBox="1"/>
            <p:nvPr/>
          </p:nvSpPr>
          <p:spPr>
            <a:xfrm>
              <a:off x="605630" y="2441429"/>
              <a:ext cx="10758817" cy="5074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42225" spcFirstLastPara="1" rIns="12700" wrap="square" tIns="127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000"/>
                <a:buFont typeface="Arial"/>
                <a:buChar char="•"/>
              </a:pPr>
              <a:r>
                <a:rPr b="0" i="0" lang="en-US" sz="20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The first national HIV (serial) testing algorithm was developed </a:t>
              </a: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 rot="5400000">
              <a:off x="-129777" y="3312777"/>
              <a:ext cx="865185" cy="605629"/>
            </a:xfrm>
            <a:prstGeom prst="chevron">
              <a:avLst>
                <a:gd fmla="val 50000" name="adj"/>
              </a:avLst>
            </a:prstGeom>
            <a:solidFill>
              <a:srgbClr val="46BA4E"/>
            </a:solidFill>
            <a:ln cap="flat" cmpd="sng" w="12700">
              <a:solidFill>
                <a:srgbClr val="46BA4E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4"/>
            <p:cNvSpPr txBox="1"/>
            <p:nvPr/>
          </p:nvSpPr>
          <p:spPr>
            <a:xfrm>
              <a:off x="2" y="3485814"/>
              <a:ext cx="605629" cy="2595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2016</a:t>
              </a: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 rot="5400000">
              <a:off x="5717579" y="-1928949"/>
              <a:ext cx="562370" cy="1078627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FFFFFF"/>
            </a:solidFill>
            <a:ln cap="flat" cmpd="sng" w="28575">
              <a:solidFill>
                <a:srgbClr val="70AD47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4"/>
            <p:cNvSpPr txBox="1"/>
            <p:nvPr/>
          </p:nvSpPr>
          <p:spPr>
            <a:xfrm>
              <a:off x="605630" y="3210453"/>
              <a:ext cx="10758817" cy="5074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42225" spcFirstLastPara="1" rIns="12700" wrap="square" tIns="127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000"/>
                <a:buFont typeface="Arial"/>
                <a:buChar char="•"/>
              </a:pPr>
              <a:r>
                <a:rPr b="0" i="0" lang="en-US" sz="20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Development of alternate Algorithm</a:t>
              </a: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 rot="5400000">
              <a:off x="-129777" y="4081802"/>
              <a:ext cx="865185" cy="605629"/>
            </a:xfrm>
            <a:prstGeom prst="chevron">
              <a:avLst>
                <a:gd fmla="val 50000" name="adj"/>
              </a:avLst>
            </a:prstGeom>
            <a:solidFill>
              <a:srgbClr val="6FAB46"/>
            </a:solidFill>
            <a:ln cap="flat" cmpd="sng" w="12700">
              <a:solidFill>
                <a:srgbClr val="6FAB4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4"/>
            <p:cNvSpPr txBox="1"/>
            <p:nvPr/>
          </p:nvSpPr>
          <p:spPr>
            <a:xfrm>
              <a:off x="2" y="4254839"/>
              <a:ext cx="605629" cy="25955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b="1" i="0" lang="en-US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2021</a:t>
              </a:r>
              <a:endParaRPr/>
            </a:p>
          </p:txBody>
        </p:sp>
        <p:sp>
          <p:nvSpPr>
            <p:cNvPr id="156" name="Google Shape;156;p4"/>
            <p:cNvSpPr/>
            <p:nvPr/>
          </p:nvSpPr>
          <p:spPr>
            <a:xfrm rot="5400000">
              <a:off x="5717579" y="-1159925"/>
              <a:ext cx="562370" cy="10786270"/>
            </a:xfrm>
            <a:prstGeom prst="round2SameRect">
              <a:avLst>
                <a:gd fmla="val 16667" name="adj1"/>
                <a:gd fmla="val 0" name="adj2"/>
              </a:avLst>
            </a:prstGeom>
            <a:solidFill>
              <a:srgbClr val="FFFFFF"/>
            </a:solidFill>
            <a:ln cap="flat" cmpd="sng" w="28575">
              <a:solidFill>
                <a:srgbClr val="548135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4"/>
            <p:cNvSpPr txBox="1"/>
            <p:nvPr/>
          </p:nvSpPr>
          <p:spPr>
            <a:xfrm>
              <a:off x="605630" y="3979477"/>
              <a:ext cx="10758817" cy="50746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2700" lIns="142225" spcFirstLastPara="1" rIns="12700" wrap="square" tIns="12700">
              <a:noAutofit/>
            </a:bodyPr>
            <a:lstStyle/>
            <a:p>
              <a:pPr indent="-228600" lvl="1" marL="2286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000"/>
                <a:buFont typeface="Arial"/>
                <a:buChar char="•"/>
              </a:pPr>
              <a:r>
                <a:rPr b="0" i="0" lang="en-US" sz="2000" u="none" cap="none" strike="noStrik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Harmonize existing algorithms (2007 &amp; 2016) and integrate validated RTKs into a single algorithm. </a:t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"/>
          <p:cNvSpPr txBox="1"/>
          <p:nvPr/>
        </p:nvSpPr>
        <p:spPr>
          <a:xfrm>
            <a:off x="271463" y="409575"/>
            <a:ext cx="11019580" cy="65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75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/>
              <a:buNone/>
            </a:pP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National Algorithm Evaluation and Selection</a:t>
            </a:r>
            <a:endParaRPr/>
          </a:p>
        </p:txBody>
      </p:sp>
      <p:pic>
        <p:nvPicPr>
          <p:cNvPr id="163" name="Google Shape;16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63086" y="4080826"/>
            <a:ext cx="2228914" cy="28582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4" name="Google Shape;164;p5"/>
          <p:cNvGrpSpPr/>
          <p:nvPr/>
        </p:nvGrpSpPr>
        <p:grpSpPr>
          <a:xfrm>
            <a:off x="29194" y="1683352"/>
            <a:ext cx="9781555" cy="4299332"/>
            <a:chOff x="734044" y="26002"/>
            <a:chExt cx="9781555" cy="4299332"/>
          </a:xfrm>
        </p:grpSpPr>
        <p:sp>
          <p:nvSpPr>
            <p:cNvPr id="165" name="Google Shape;165;p5"/>
            <p:cNvSpPr/>
            <p:nvPr/>
          </p:nvSpPr>
          <p:spPr>
            <a:xfrm rot="5400000">
              <a:off x="1192564" y="597679"/>
              <a:ext cx="605022" cy="1250070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solidFill>
              <a:srgbClr val="C3D4EB"/>
            </a:solidFill>
            <a:ln cap="flat" cmpd="sng" w="127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734044" y="26002"/>
              <a:ext cx="2024966" cy="891882"/>
            </a:xfrm>
            <a:prstGeom prst="roundRect">
              <a:avLst>
                <a:gd fmla="val 16670" name="adj"/>
              </a:avLst>
            </a:prstGeom>
            <a:solidFill>
              <a:srgbClr val="599BD5"/>
            </a:solidFill>
            <a:ln cap="flat" cmpd="sng" w="127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5"/>
            <p:cNvSpPr txBox="1"/>
            <p:nvPr/>
          </p:nvSpPr>
          <p:spPr>
            <a:xfrm>
              <a:off x="777590" y="69548"/>
              <a:ext cx="1937874" cy="8047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1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FMoH (through NASCP) Engage Stakeholders </a:t>
              </a: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2745603" y="109474"/>
              <a:ext cx="3000225" cy="633718"/>
            </a:xfrm>
            <a:prstGeom prst="rect">
              <a:avLst/>
            </a:prstGeom>
            <a:noFill/>
            <a:ln cap="flat" cmpd="sng" w="28575">
              <a:solidFill>
                <a:srgbClr val="2E75B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5"/>
            <p:cNvSpPr txBox="1"/>
            <p:nvPr/>
          </p:nvSpPr>
          <p:spPr>
            <a:xfrm>
              <a:off x="2745603" y="109474"/>
              <a:ext cx="3000225" cy="6337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-11430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Char char="•"/>
              </a:pPr>
              <a:r>
                <a:rPr b="0" lang="en-US" sz="18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National Laboratory Quality Assurance Team (</a:t>
              </a:r>
              <a:r>
                <a:rPr b="1" lang="en-US" sz="18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NALQAT</a:t>
              </a:r>
              <a:r>
                <a:rPr b="0" lang="en-US" sz="18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)</a:t>
              </a: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 rot="5400000">
              <a:off x="3106976" y="1185573"/>
              <a:ext cx="605022" cy="1934638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solidFill>
              <a:srgbClr val="D0EBE9"/>
            </a:solidFill>
            <a:ln cap="flat" cmpd="sng" w="127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2245389" y="906582"/>
              <a:ext cx="2535948" cy="950498"/>
            </a:xfrm>
            <a:prstGeom prst="roundRect">
              <a:avLst>
                <a:gd fmla="val 16670" name="adj"/>
              </a:avLst>
            </a:prstGeom>
            <a:solidFill>
              <a:srgbClr val="52CBCC"/>
            </a:solidFill>
            <a:ln cap="flat" cmpd="sng" w="127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5"/>
            <p:cNvSpPr txBox="1"/>
            <p:nvPr/>
          </p:nvSpPr>
          <p:spPr>
            <a:xfrm>
              <a:off x="2291797" y="952990"/>
              <a:ext cx="2443132" cy="8576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Calibri"/>
                <a:buNone/>
              </a:pPr>
              <a:r>
                <a:rPr b="1" lang="en-US" sz="2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NALQAT</a:t>
              </a: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4759379" y="902969"/>
              <a:ext cx="4201763" cy="943824"/>
            </a:xfrm>
            <a:prstGeom prst="rect">
              <a:avLst/>
            </a:prstGeom>
            <a:noFill/>
            <a:ln cap="flat" cmpd="sng" w="28575">
              <a:solidFill>
                <a:srgbClr val="33CCC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5"/>
            <p:cNvSpPr txBox="1"/>
            <p:nvPr/>
          </p:nvSpPr>
          <p:spPr>
            <a:xfrm>
              <a:off x="4759379" y="902969"/>
              <a:ext cx="4201763" cy="94382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-11430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Evaluates RTKs</a:t>
              </a:r>
              <a:endParaRPr/>
            </a:p>
            <a:p>
              <a:pPr indent="-114300" lvl="0" marL="0" marR="0" rtl="0" algn="l">
                <a:lnSpc>
                  <a:spcPct val="90000"/>
                </a:lnSpc>
                <a:spcBef>
                  <a:spcPts val="63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Arial"/>
                <a:buChar char="•"/>
              </a:pPr>
              <a:r>
                <a:rPr lang="en-US" sz="18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Make Recommendations  to National HIV Laboratory Task Team (</a:t>
              </a:r>
              <a:r>
                <a:rPr b="1" lang="en-US" sz="18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NHLTT</a:t>
              </a:r>
              <a:r>
                <a:rPr lang="en-US" sz="18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).</a:t>
              </a: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 rot="5400000">
              <a:off x="4932300" y="2614680"/>
              <a:ext cx="605022" cy="665605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solidFill>
              <a:srgbClr val="DCEDE1"/>
            </a:solidFill>
            <a:ln cap="flat" cmpd="sng" w="127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4492854" y="1835960"/>
              <a:ext cx="1576804" cy="905806"/>
            </a:xfrm>
            <a:prstGeom prst="roundRect">
              <a:avLst>
                <a:gd fmla="val 16670" name="adj"/>
              </a:avLst>
            </a:prstGeom>
            <a:solidFill>
              <a:srgbClr val="4CC38C"/>
            </a:solidFill>
            <a:ln cap="flat" cmpd="sng" w="127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5"/>
            <p:cNvSpPr txBox="1"/>
            <p:nvPr/>
          </p:nvSpPr>
          <p:spPr>
            <a:xfrm>
              <a:off x="4537080" y="1880186"/>
              <a:ext cx="1488352" cy="8173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000"/>
                <a:buFont typeface="Calibri"/>
                <a:buNone/>
              </a:pPr>
              <a:r>
                <a:rPr b="1" lang="en-US" sz="20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NHLTT</a:t>
              </a: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5987891" y="1940145"/>
              <a:ext cx="4340611" cy="676778"/>
            </a:xfrm>
            <a:prstGeom prst="rect">
              <a:avLst/>
            </a:prstGeom>
            <a:noFill/>
            <a:ln cap="flat" cmpd="sng" w="28575">
              <a:solidFill>
                <a:srgbClr val="00CC6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5"/>
            <p:cNvSpPr txBox="1"/>
            <p:nvPr/>
          </p:nvSpPr>
          <p:spPr>
            <a:xfrm>
              <a:off x="5987891" y="1940145"/>
              <a:ext cx="4340611" cy="67677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Calibri"/>
                <a:buChar char="•"/>
              </a:pPr>
              <a:r>
                <a:rPr b="0" i="0" lang="en-US" sz="18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Review  Recommendation and forward to </a:t>
              </a:r>
              <a:r>
                <a:rPr b="1" i="0" lang="en-US" sz="18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FMoH,</a:t>
              </a:r>
              <a:r>
                <a:rPr b="0" i="0" lang="en-US" sz="18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 through </a:t>
              </a:r>
              <a:r>
                <a:rPr b="1" i="0" lang="en-US" sz="18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NASCP</a:t>
              </a:r>
              <a:r>
                <a:rPr b="0" i="0" lang="en-US" sz="18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 rot="5400000">
              <a:off x="6162852" y="3302729"/>
              <a:ext cx="528172" cy="1350214"/>
            </a:xfrm>
            <a:prstGeom prst="bentUpArrow">
              <a:avLst>
                <a:gd fmla="val 32840" name="adj1"/>
                <a:gd fmla="val 25000" name="adj2"/>
                <a:gd fmla="val 35780" name="adj3"/>
              </a:avLst>
            </a:prstGeom>
            <a:solidFill>
              <a:srgbClr val="E9F0E7"/>
            </a:solidFill>
            <a:ln cap="flat" cmpd="sng" w="127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5659857" y="2722995"/>
              <a:ext cx="1688921" cy="1007931"/>
            </a:xfrm>
            <a:prstGeom prst="roundRect">
              <a:avLst>
                <a:gd fmla="val 16670" name="adj"/>
              </a:avLst>
            </a:prstGeom>
            <a:solidFill>
              <a:srgbClr val="46BA4E"/>
            </a:solidFill>
            <a:ln cap="flat" cmpd="sng" w="127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5"/>
            <p:cNvSpPr txBox="1"/>
            <p:nvPr/>
          </p:nvSpPr>
          <p:spPr>
            <a:xfrm>
              <a:off x="5709069" y="2772207"/>
              <a:ext cx="1590497" cy="9095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000"/>
                <a:buFont typeface="Calibri"/>
                <a:buNone/>
              </a:pPr>
              <a:r>
                <a:rPr b="1" lang="en-US" sz="20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NASCP</a:t>
              </a: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7354897" y="2787015"/>
              <a:ext cx="3109398" cy="736249"/>
            </a:xfrm>
            <a:prstGeom prst="rect">
              <a:avLst/>
            </a:prstGeom>
            <a:noFill/>
            <a:ln cap="flat" cmpd="sng" w="28575">
              <a:solidFill>
                <a:srgbClr val="00B05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5"/>
            <p:cNvSpPr txBox="1"/>
            <p:nvPr/>
          </p:nvSpPr>
          <p:spPr>
            <a:xfrm>
              <a:off x="7354897" y="2787015"/>
              <a:ext cx="3109398" cy="7362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Calibri"/>
                <a:buChar char="•"/>
              </a:pPr>
              <a:r>
                <a:rPr b="0" i="0" lang="en-US" sz="18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Review Recommendation, adopts and forward to the Hon. Minister of Health. </a:t>
              </a: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7247122" y="3643171"/>
              <a:ext cx="1575990" cy="682163"/>
            </a:xfrm>
            <a:prstGeom prst="roundRect">
              <a:avLst>
                <a:gd fmla="val 16670" name="adj"/>
              </a:avLst>
            </a:prstGeom>
            <a:solidFill>
              <a:srgbClr val="6FAB46"/>
            </a:solidFill>
            <a:ln cap="flat" cmpd="sng" w="12700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5"/>
            <p:cNvSpPr txBox="1"/>
            <p:nvPr/>
          </p:nvSpPr>
          <p:spPr>
            <a:xfrm>
              <a:off x="7280428" y="3676477"/>
              <a:ext cx="1509378" cy="61555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2000"/>
                <a:buFont typeface="Calibri"/>
                <a:buNone/>
              </a:pPr>
              <a:r>
                <a:rPr b="1" lang="en-US" sz="2000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Minister of Health </a:t>
              </a: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8781988" y="3680454"/>
              <a:ext cx="1733611" cy="576212"/>
            </a:xfrm>
            <a:prstGeom prst="rect">
              <a:avLst/>
            </a:prstGeom>
            <a:noFill/>
            <a:ln cap="flat" cmpd="sng" w="28575">
              <a:solidFill>
                <a:srgbClr val="54813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5"/>
            <p:cNvSpPr txBox="1"/>
            <p:nvPr/>
          </p:nvSpPr>
          <p:spPr>
            <a:xfrm>
              <a:off x="8781988" y="3680454"/>
              <a:ext cx="1733611" cy="57621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Pts val="1800"/>
                <a:buFont typeface="Calibri"/>
                <a:buChar char="•"/>
              </a:pPr>
              <a:r>
                <a:rPr b="0" i="0" lang="en-US" sz="1800" u="none" cap="none" strike="noStrike">
                  <a:solidFill>
                    <a:srgbClr val="002060"/>
                  </a:solidFill>
                  <a:latin typeface="Calibri"/>
                  <a:ea typeface="Calibri"/>
                  <a:cs typeface="Calibri"/>
                  <a:sym typeface="Calibri"/>
                </a:rPr>
                <a:t>Approves  Algorithm </a:t>
              </a:r>
              <a:endParaRPr/>
            </a:p>
          </p:txBody>
        </p:sp>
      </p:grpSp>
      <p:sp>
        <p:nvSpPr>
          <p:cNvPr id="189" name="Google Shape;189;p5"/>
          <p:cNvSpPr/>
          <p:nvPr/>
        </p:nvSpPr>
        <p:spPr>
          <a:xfrm>
            <a:off x="0" y="5423912"/>
            <a:ext cx="4977183" cy="11695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b="1" lang="en-US"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FMoH</a:t>
            </a:r>
            <a:r>
              <a:rPr lang="en-US"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– Federal Ministry of Health, Nigeria.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b="1" lang="en-US"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NASCP</a:t>
            </a:r>
            <a:r>
              <a:rPr lang="en-US"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– National/State HIV/AIDS, Viral Hepatitis and STIs Control Programme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b="1" lang="en-US"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NHLTT</a:t>
            </a:r>
            <a:r>
              <a:rPr lang="en-US"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– National HIV Laboratory Task Team 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400"/>
              <a:buFont typeface="Arial"/>
              <a:buChar char="•"/>
            </a:pPr>
            <a:r>
              <a:rPr b="1" lang="en-US"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NALQA</a:t>
            </a:r>
            <a:r>
              <a:rPr lang="en-US" sz="14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 – National Laboratory Quality Assurance Team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/>
          <p:nvPr/>
        </p:nvSpPr>
        <p:spPr>
          <a:xfrm>
            <a:off x="0" y="542925"/>
            <a:ext cx="11482387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75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/>
              <a:buNone/>
            </a:pP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Kit Evaluation and Selection Criteria For National Algorithm</a:t>
            </a:r>
            <a:endParaRPr/>
          </a:p>
        </p:txBody>
      </p:sp>
      <p:sp>
        <p:nvSpPr>
          <p:cNvPr id="195" name="Google Shape;195;p6"/>
          <p:cNvSpPr/>
          <p:nvPr/>
        </p:nvSpPr>
        <p:spPr>
          <a:xfrm>
            <a:off x="0" y="1504950"/>
            <a:ext cx="7620000" cy="48857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370"/>
              <a:buFont typeface="Arial"/>
              <a:buChar char="•"/>
            </a:pPr>
            <a:r>
              <a:rPr lang="en-US" sz="237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Evaluations protocol secured with National Health Research Ethics Committee (</a:t>
            </a:r>
            <a:r>
              <a:rPr b="1" lang="en-US" sz="237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NHREC</a:t>
            </a:r>
            <a:r>
              <a:rPr lang="en-US" sz="237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 approval.</a:t>
            </a:r>
            <a:endParaRPr sz="237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370"/>
              <a:buFont typeface="Arial"/>
              <a:buChar char="•"/>
            </a:pPr>
            <a:r>
              <a:rPr lang="en-US" sz="237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RTKs evaluated meets WHO recommendations sensitivity (≥ 99%) and specificity (≥98%).</a:t>
            </a:r>
            <a:endParaRPr/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370"/>
              <a:buFont typeface="Arial"/>
              <a:buChar char="•"/>
            </a:pPr>
            <a:r>
              <a:rPr lang="en-US" sz="237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RTKs with:</a:t>
            </a:r>
            <a:endParaRPr/>
          </a:p>
          <a:p>
            <a:pPr indent="-342900" lvl="1" marL="800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300"/>
              <a:buFont typeface="Noto Sans Symbols"/>
              <a:buChar char="✔"/>
            </a:pPr>
            <a:r>
              <a:rPr b="0" i="0" lang="en-US" sz="23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Highest sensitivity are placed for use as first line.</a:t>
            </a:r>
            <a:endParaRPr/>
          </a:p>
          <a:p>
            <a:pPr indent="-342900" lvl="1" marL="800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300"/>
              <a:buFont typeface="Noto Sans Symbols"/>
              <a:buChar char="✔"/>
            </a:pPr>
            <a:r>
              <a:rPr b="0" i="0" lang="en-US" sz="23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Highest specificity are placed for use as second line.</a:t>
            </a:r>
            <a:endParaRPr/>
          </a:p>
          <a:p>
            <a:pPr indent="-342900" lvl="1" marL="800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300"/>
              <a:buFont typeface="Noto Sans Symbols"/>
              <a:buChar char="✔"/>
            </a:pPr>
            <a:r>
              <a:rPr b="0" i="0" lang="en-US" sz="23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Highest accuracy are placed for use as tie breaker.</a:t>
            </a:r>
            <a:endParaRPr/>
          </a:p>
        </p:txBody>
      </p:sp>
      <p:pic>
        <p:nvPicPr>
          <p:cNvPr id="196" name="Google Shape;19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39000" y="2124076"/>
            <a:ext cx="5019675" cy="263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7"/>
          <p:cNvSpPr txBox="1"/>
          <p:nvPr/>
        </p:nvSpPr>
        <p:spPr>
          <a:xfrm>
            <a:off x="271463" y="409575"/>
            <a:ext cx="11019580" cy="65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7500"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ct val="100000"/>
              <a:buFont typeface="Arial"/>
              <a:buNone/>
            </a:pPr>
            <a:r>
              <a:rPr b="1" lang="en-US" sz="32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National Algorithm</a:t>
            </a:r>
            <a:endParaRPr/>
          </a:p>
        </p:txBody>
      </p:sp>
      <p:pic>
        <p:nvPicPr>
          <p:cNvPr id="202" name="Google Shape;20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9794" y="1629072"/>
            <a:ext cx="3499477" cy="478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7"/>
          <p:cNvPicPr preferRelativeResize="0"/>
          <p:nvPr/>
        </p:nvPicPr>
        <p:blipFill rotWithShape="1">
          <a:blip r:embed="rId4">
            <a:alphaModFix/>
          </a:blip>
          <a:srcRect b="2623" l="43906" r="21874" t="13465"/>
          <a:stretch/>
        </p:blipFill>
        <p:spPr>
          <a:xfrm>
            <a:off x="8765469" y="1629072"/>
            <a:ext cx="2525574" cy="325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1587" y="1650587"/>
            <a:ext cx="4345797" cy="5293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7"/>
          <p:cNvPicPr preferRelativeResize="0"/>
          <p:nvPr/>
        </p:nvPicPr>
        <p:blipFill rotWithShape="1">
          <a:blip r:embed="rId6">
            <a:alphaModFix/>
          </a:blip>
          <a:srcRect b="3552" l="4386" r="64458" t="19967"/>
          <a:stretch/>
        </p:blipFill>
        <p:spPr>
          <a:xfrm>
            <a:off x="10115289" y="4099235"/>
            <a:ext cx="2076711" cy="2608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8"/>
          <p:cNvSpPr txBox="1"/>
          <p:nvPr/>
        </p:nvSpPr>
        <p:spPr>
          <a:xfrm>
            <a:off x="169069" y="521864"/>
            <a:ext cx="1166336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100"/>
              <a:buFont typeface="Arial"/>
              <a:buNone/>
            </a:pPr>
            <a:r>
              <a:rPr b="1" lang="en-US" sz="31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Alternative Algorithm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</a:pPr>
            <a:r>
              <a:t/>
            </a:r>
            <a:endParaRPr b="1" sz="31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8"/>
          <p:cNvSpPr/>
          <p:nvPr/>
        </p:nvSpPr>
        <p:spPr>
          <a:xfrm>
            <a:off x="157163" y="1459804"/>
            <a:ext cx="6034089" cy="50098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Nigerian Alternative algorithm is based on multiple RTKs options:</a:t>
            </a:r>
            <a:endParaRPr/>
          </a:p>
          <a:p>
            <a:pPr indent="-457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✔"/>
            </a:pPr>
            <a:r>
              <a:rPr b="0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Increase RTKs options and choices</a:t>
            </a:r>
            <a:endParaRPr/>
          </a:p>
          <a:p>
            <a:pPr indent="-457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✔"/>
            </a:pPr>
            <a:r>
              <a:rPr b="0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Reduce cost without reducing quality (market competition).</a:t>
            </a:r>
            <a:endParaRPr/>
          </a:p>
          <a:p>
            <a:pPr indent="-457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✔"/>
            </a:pPr>
            <a:r>
              <a:rPr b="0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Increase access to HIV testing services.</a:t>
            </a:r>
            <a:endParaRPr/>
          </a:p>
          <a:p>
            <a:pPr indent="-4572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✔"/>
            </a:pPr>
            <a:r>
              <a:rPr b="0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Ensure continuity of Testing services when primary algorithm has issues.</a:t>
            </a:r>
            <a:endParaRPr/>
          </a:p>
        </p:txBody>
      </p:sp>
      <p:pic>
        <p:nvPicPr>
          <p:cNvPr id="212" name="Google Shape;212;p8"/>
          <p:cNvPicPr preferRelativeResize="0"/>
          <p:nvPr/>
        </p:nvPicPr>
        <p:blipFill rotWithShape="1">
          <a:blip r:embed="rId3">
            <a:alphaModFix/>
          </a:blip>
          <a:srcRect b="9605" l="47345" r="29140" t="47624"/>
          <a:stretch/>
        </p:blipFill>
        <p:spPr>
          <a:xfrm>
            <a:off x="6191252" y="1574175"/>
            <a:ext cx="5412827" cy="5179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/>
          <p:nvPr/>
        </p:nvSpPr>
        <p:spPr>
          <a:xfrm>
            <a:off x="157163" y="521864"/>
            <a:ext cx="11663362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100"/>
              <a:buFont typeface="Arial"/>
              <a:buNone/>
            </a:pPr>
            <a:r>
              <a:rPr b="1" lang="en-US" sz="310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Kits Performance Monitoring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Arial"/>
              <a:buNone/>
            </a:pPr>
            <a:r>
              <a:t/>
            </a:r>
            <a:endParaRPr b="1" sz="3100">
              <a:solidFill>
                <a:srgbClr val="00B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9"/>
          <p:cNvSpPr/>
          <p:nvPr/>
        </p:nvSpPr>
        <p:spPr>
          <a:xfrm>
            <a:off x="157162" y="1640778"/>
            <a:ext cx="7067523" cy="42711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National Algorithm is reviewed every five (</a:t>
            </a:r>
            <a:r>
              <a:rPr b="1"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 years.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Post Market Verification (</a:t>
            </a:r>
            <a:r>
              <a:rPr b="1"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PMV</a:t>
            </a: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 across two (</a:t>
            </a:r>
            <a:r>
              <a:rPr b="1"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b="1"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3,500-square metre </a:t>
            </a: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warehouses (each):</a:t>
            </a:r>
            <a:endParaRPr/>
          </a:p>
          <a:p>
            <a:pPr indent="-342900" lvl="1" marL="8001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✔"/>
            </a:pPr>
            <a:r>
              <a:rPr b="0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Abuja Premier Medical Warehouse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Noto Sans Symbols"/>
              <a:buChar char="✔"/>
            </a:pPr>
            <a:r>
              <a:rPr b="0" i="0" lang="en-US" sz="24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Lagos Federal Medical Warehouse 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Lot-to-lot Validation of RTKs at health facilities.</a:t>
            </a:r>
            <a:endParaRPr/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Weekly quality control at testing sites.  </a:t>
            </a:r>
            <a:endParaRPr/>
          </a:p>
        </p:txBody>
      </p:sp>
      <p:pic>
        <p:nvPicPr>
          <p:cNvPr id="219" name="Google Shape;21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24685" y="1771668"/>
            <a:ext cx="4810152" cy="30384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7_NASCP 3">
  <a:themeElements>
    <a:clrScheme name="2_TBOI Landscape Dra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2024-05-11T11:34:46Z</dcterms:created>
  <dc:creator>David Barnabas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af03ff0-41c5-4c41-b55e-fabb8fae94be_Enabled">
    <vt:lpwstr>true</vt:lpwstr>
  </property>
  <property fmtid="{D5CDD505-2E9C-101B-9397-08002B2CF9AE}" pid="3" name="MSIP_Label_8af03ff0-41c5-4c41-b55e-fabb8fae94be_SetDate">
    <vt:lpwstr>2024-05-14T05:19:10Z</vt:lpwstr>
  </property>
  <property fmtid="{D5CDD505-2E9C-101B-9397-08002B2CF9AE}" pid="4" name="MSIP_Label_8af03ff0-41c5-4c41-b55e-fabb8fae94be_Method">
    <vt:lpwstr>Privileged</vt:lpwstr>
  </property>
  <property fmtid="{D5CDD505-2E9C-101B-9397-08002B2CF9AE}" pid="5" name="MSIP_Label_8af03ff0-41c5-4c41-b55e-fabb8fae94be_Name">
    <vt:lpwstr>8af03ff0-41c5-4c41-b55e-fabb8fae94be</vt:lpwstr>
  </property>
  <property fmtid="{D5CDD505-2E9C-101B-9397-08002B2CF9AE}" pid="6" name="MSIP_Label_8af03ff0-41c5-4c41-b55e-fabb8fae94be_SiteId">
    <vt:lpwstr>9ce70869-60db-44fd-abe8-d2767077fc8f</vt:lpwstr>
  </property>
  <property fmtid="{D5CDD505-2E9C-101B-9397-08002B2CF9AE}" pid="7" name="MSIP_Label_8af03ff0-41c5-4c41-b55e-fabb8fae94be_ActionId">
    <vt:lpwstr>7b635c9c-1aef-4fc8-9786-f68f7bb721aa</vt:lpwstr>
  </property>
  <property fmtid="{D5CDD505-2E9C-101B-9397-08002B2CF9AE}" pid="8" name="MSIP_Label_8af03ff0-41c5-4c41-b55e-fabb8fae94be_ContentBits">
    <vt:lpwstr>0</vt:lpwstr>
  </property>
</Properties>
</file>